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7" r:id="rId2"/>
    <p:sldId id="265" r:id="rId3"/>
    <p:sldId id="264" r:id="rId4"/>
    <p:sldId id="260" r:id="rId5"/>
    <p:sldId id="262" r:id="rId6"/>
    <p:sldId id="261" r:id="rId7"/>
    <p:sldId id="280" r:id="rId8"/>
    <p:sldId id="268" r:id="rId9"/>
    <p:sldId id="294" r:id="rId10"/>
    <p:sldId id="270" r:id="rId11"/>
    <p:sldId id="273" r:id="rId12"/>
    <p:sldId id="274" r:id="rId13"/>
    <p:sldId id="275" r:id="rId14"/>
    <p:sldId id="276" r:id="rId15"/>
    <p:sldId id="277" r:id="rId16"/>
    <p:sldId id="278" r:id="rId17"/>
    <p:sldId id="279" r:id="rId18"/>
    <p:sldId id="285" r:id="rId19"/>
    <p:sldId id="286" r:id="rId20"/>
    <p:sldId id="287" r:id="rId21"/>
    <p:sldId id="288" r:id="rId22"/>
    <p:sldId id="295" r:id="rId23"/>
    <p:sldId id="290" r:id="rId24"/>
    <p:sldId id="289" r:id="rId25"/>
    <p:sldId id="267" r:id="rId26"/>
    <p:sldId id="281" r:id="rId27"/>
    <p:sldId id="282" r:id="rId28"/>
    <p:sldId id="283" r:id="rId29"/>
    <p:sldId id="284" r:id="rId30"/>
    <p:sldId id="291" r:id="rId31"/>
    <p:sldId id="293"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33"/>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C07981-9CF7-4681-912A-63604B9A1C7F}" type="datetimeFigureOut">
              <a:rPr lang="en-CA" smtClean="0"/>
              <a:t>14/01/2013</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57BD77-AB19-428F-91B4-80E9AA29A858}" type="slidenum">
              <a:rPr lang="en-CA" smtClean="0"/>
              <a:t>‹#›</a:t>
            </a:fld>
            <a:endParaRPr lang="en-CA"/>
          </a:p>
        </p:txBody>
      </p:sp>
    </p:spTree>
    <p:extLst>
      <p:ext uri="{BB962C8B-B14F-4D97-AF65-F5344CB8AC3E}">
        <p14:creationId xmlns:p14="http://schemas.microsoft.com/office/powerpoint/2010/main" val="301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F57BD77-AB19-428F-91B4-80E9AA29A858}" type="slidenum">
              <a:rPr lang="en-CA" smtClean="0"/>
              <a:t>18</a:t>
            </a:fld>
            <a:endParaRPr lang="en-CA"/>
          </a:p>
        </p:txBody>
      </p:sp>
    </p:spTree>
    <p:extLst>
      <p:ext uri="{BB962C8B-B14F-4D97-AF65-F5344CB8AC3E}">
        <p14:creationId xmlns:p14="http://schemas.microsoft.com/office/powerpoint/2010/main" val="109392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1/14/2013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1/14/2013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upload.wikimedia.org/wikipedia/commons/a/ab/%C3%89tienne_Jeaurat_001.jpg" TargetMode="External"/><Relationship Id="rId2" Type="http://schemas.openxmlformats.org/officeDocument/2006/relationships/hyperlink" Target="http://www.geotraceur.fr/blog/wp-content/uploads/2010/07/pitie-salepetriere.jp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upload.wikimedia.org/wikipedia/commons/b/b8/D%C3%BCrer_Birth_of_the_Virgin_Mary.jpg"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britishmuseum.org/research/search_the_collection_database/search_object_image.aspx" TargetMode="Externa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folger.edu/imgdtl.cfm?imageid=777&amp;cid=1333"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www.ibiblio.org/wm/paint/auth/baldung/ages/ages-woman-death.jpg"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www.gustav-klimt.com/The-Three-Ages-Of-Woman.jsp"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hyperlink" Target="http://upload.wikimedia.org/wikipedia/commons/e/ef/Whore-of-babylon-luther-bible-1522.jpg"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4000" r="-4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solidFill>
                  <a:srgbClr val="FF0000"/>
                </a:solidFill>
              </a:rPr>
              <a:t>History 336</a:t>
            </a:r>
            <a:endParaRPr lang="en-CA" dirty="0">
              <a:solidFill>
                <a:srgbClr val="FF0000"/>
              </a:solidFill>
            </a:endParaRPr>
          </a:p>
        </p:txBody>
      </p:sp>
      <p:sp>
        <p:nvSpPr>
          <p:cNvPr id="3" name="Subtitle 2"/>
          <p:cNvSpPr>
            <a:spLocks noGrp="1"/>
          </p:cNvSpPr>
          <p:nvPr>
            <p:ph type="subTitle" idx="1"/>
          </p:nvPr>
        </p:nvSpPr>
        <p:spPr>
          <a:xfrm>
            <a:off x="990600" y="4267200"/>
            <a:ext cx="7543800" cy="1600200"/>
          </a:xfrm>
        </p:spPr>
        <p:txBody>
          <a:bodyPr/>
          <a:lstStyle/>
          <a:p>
            <a:r>
              <a:rPr lang="en-CA" dirty="0" smtClean="0">
                <a:solidFill>
                  <a:srgbClr val="FFFF00"/>
                </a:solidFill>
              </a:rPr>
              <a:t>Ideas and Society in Early Modern Europe:</a:t>
            </a:r>
          </a:p>
          <a:p>
            <a:r>
              <a:rPr lang="en-CA" dirty="0" smtClean="0">
                <a:solidFill>
                  <a:srgbClr val="FFFF00"/>
                </a:solidFill>
              </a:rPr>
              <a:t>The Debate about Gender and Identity</a:t>
            </a:r>
            <a:endParaRPr lang="en-CA" dirty="0">
              <a:solidFill>
                <a:srgbClr val="FFFF00"/>
              </a:solidFill>
            </a:endParaRPr>
          </a:p>
        </p:txBody>
      </p:sp>
    </p:spTree>
    <p:extLst>
      <p:ext uri="{BB962C8B-B14F-4D97-AF65-F5344CB8AC3E}">
        <p14:creationId xmlns:p14="http://schemas.microsoft.com/office/powerpoint/2010/main" val="40701128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r>
              <a:rPr lang="en-CA" dirty="0" smtClean="0"/>
              <a:t>Unmarried women</a:t>
            </a:r>
            <a:endParaRPr lang="en-CA" dirty="0"/>
          </a:p>
        </p:txBody>
      </p:sp>
      <p:sp>
        <p:nvSpPr>
          <p:cNvPr id="3" name="Content Placeholder 2"/>
          <p:cNvSpPr>
            <a:spLocks noGrp="1"/>
          </p:cNvSpPr>
          <p:nvPr>
            <p:ph idx="1"/>
          </p:nvPr>
        </p:nvSpPr>
        <p:spPr>
          <a:xfrm>
            <a:off x="381000" y="914400"/>
            <a:ext cx="8458200" cy="5715000"/>
          </a:xfrm>
        </p:spPr>
        <p:txBody>
          <a:bodyPr>
            <a:normAutofit/>
          </a:bodyPr>
          <a:lstStyle/>
          <a:p>
            <a:r>
              <a:rPr lang="en-CA" dirty="0" smtClean="0"/>
              <a:t>Sexual crimes and deviance</a:t>
            </a:r>
          </a:p>
          <a:p>
            <a:pPr lvl="1"/>
            <a:r>
              <a:rPr lang="en-CA" dirty="0" smtClean="0"/>
              <a:t>midwives had to help enforce laws against infanticide</a:t>
            </a:r>
          </a:p>
          <a:p>
            <a:pPr lvl="1"/>
            <a:r>
              <a:rPr lang="en-CA" dirty="0" smtClean="0"/>
              <a:t>asylums for “fallen women”:  similar to convents</a:t>
            </a:r>
          </a:p>
          <a:p>
            <a:pPr lvl="1"/>
            <a:r>
              <a:rPr lang="en-CA" dirty="0" smtClean="0"/>
              <a:t>“punishment and penitence” (p. 69) Louis XIV and the </a:t>
            </a:r>
            <a:r>
              <a:rPr lang="en-CA" dirty="0" err="1" smtClean="0">
                <a:hlinkClick r:id="rId2"/>
              </a:rPr>
              <a:t>Salpêtrière</a:t>
            </a:r>
            <a:r>
              <a:rPr lang="en-CA" dirty="0" smtClean="0"/>
              <a:t> (</a:t>
            </a:r>
            <a:r>
              <a:rPr lang="en-CA" dirty="0" smtClean="0">
                <a:solidFill>
                  <a:srgbClr val="FFFF00"/>
                </a:solidFill>
              </a:rPr>
              <a:t>1656</a:t>
            </a:r>
            <a:r>
              <a:rPr lang="en-CA" dirty="0" smtClean="0"/>
              <a:t>): “hospital” for prostitutes, fornicators, </a:t>
            </a:r>
            <a:r>
              <a:rPr lang="en-CA" dirty="0" err="1" smtClean="0"/>
              <a:t>adultere</a:t>
            </a:r>
            <a:endParaRPr lang="en-CA" dirty="0" smtClean="0"/>
          </a:p>
          <a:p>
            <a:pPr lvl="1"/>
            <a:r>
              <a:rPr lang="en-CA" dirty="0"/>
              <a:t>Etienne </a:t>
            </a:r>
            <a:r>
              <a:rPr lang="en-CA" dirty="0" err="1"/>
              <a:t>Jeaurat</a:t>
            </a:r>
            <a:r>
              <a:rPr lang="en-CA" dirty="0"/>
              <a:t>, </a:t>
            </a:r>
            <a:r>
              <a:rPr lang="en-CA" i="1" dirty="0">
                <a:hlinkClick r:id="rId3"/>
              </a:rPr>
              <a:t>Transport of the Prostitutes to the </a:t>
            </a:r>
            <a:r>
              <a:rPr lang="en-CA" i="1" dirty="0" err="1">
                <a:hlinkClick r:id="rId3"/>
              </a:rPr>
              <a:t>Salpêtrière</a:t>
            </a:r>
            <a:r>
              <a:rPr lang="en-CA" i="1" dirty="0">
                <a:hlinkClick r:id="rId3"/>
              </a:rPr>
              <a:t> </a:t>
            </a:r>
            <a:r>
              <a:rPr lang="en-CA" dirty="0"/>
              <a:t>(1745)</a:t>
            </a:r>
          </a:p>
          <a:p>
            <a:pPr marL="585216" lvl="1" indent="0">
              <a:buNone/>
            </a:pPr>
            <a:endParaRPr lang="en-CA" dirty="0" smtClean="0"/>
          </a:p>
        </p:txBody>
      </p:sp>
    </p:spTree>
    <p:extLst>
      <p:ext uri="{BB962C8B-B14F-4D97-AF65-F5344CB8AC3E}">
        <p14:creationId xmlns:p14="http://schemas.microsoft.com/office/powerpoint/2010/main" val="2709685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CA" dirty="0" smtClean="0"/>
              <a:t>Unmarried women</a:t>
            </a:r>
            <a:endParaRPr lang="en-CA" dirty="0"/>
          </a:p>
        </p:txBody>
      </p:sp>
      <p:sp>
        <p:nvSpPr>
          <p:cNvPr id="3" name="Content Placeholder 2"/>
          <p:cNvSpPr>
            <a:spLocks noGrp="1"/>
          </p:cNvSpPr>
          <p:nvPr>
            <p:ph idx="1"/>
          </p:nvPr>
        </p:nvSpPr>
        <p:spPr>
          <a:xfrm>
            <a:off x="457200" y="1143000"/>
            <a:ext cx="8229600" cy="5166360"/>
          </a:xfrm>
        </p:spPr>
        <p:txBody>
          <a:bodyPr/>
          <a:lstStyle/>
          <a:p>
            <a:r>
              <a:rPr lang="en-CA" dirty="0" smtClean="0"/>
              <a:t>Same-sex relations</a:t>
            </a:r>
          </a:p>
          <a:p>
            <a:pPr lvl="1"/>
            <a:r>
              <a:rPr lang="en-CA" dirty="0" smtClean="0"/>
              <a:t>words:  homosexual (1869), lesbian (1730s), sodomy</a:t>
            </a:r>
          </a:p>
          <a:p>
            <a:pPr lvl="1"/>
            <a:r>
              <a:rPr lang="en-CA" dirty="0" smtClean="0"/>
              <a:t>a capital offence for women in Holy Roman Empire (1532); not a criminal offence in England</a:t>
            </a:r>
          </a:p>
          <a:p>
            <a:pPr lvl="1"/>
            <a:r>
              <a:rPr lang="en-CA" dirty="0" smtClean="0"/>
              <a:t>gender inversion worse than female homoeroticism</a:t>
            </a:r>
          </a:p>
          <a:p>
            <a:pPr lvl="1"/>
            <a:r>
              <a:rPr lang="en-CA" dirty="0" smtClean="0"/>
              <a:t>“close relationships among women were probably far more common than legal records would indicate” (p. 73).</a:t>
            </a:r>
          </a:p>
          <a:p>
            <a:pPr lvl="1"/>
            <a:r>
              <a:rPr lang="en-CA" dirty="0" smtClean="0"/>
              <a:t>“romantic friendships” (p. 75) did not necessarily involve genital contact</a:t>
            </a:r>
          </a:p>
          <a:p>
            <a:endParaRPr lang="en-CA" dirty="0"/>
          </a:p>
        </p:txBody>
      </p:sp>
    </p:spTree>
    <p:extLst>
      <p:ext uri="{BB962C8B-B14F-4D97-AF65-F5344CB8AC3E}">
        <p14:creationId xmlns:p14="http://schemas.microsoft.com/office/powerpoint/2010/main" val="3100026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r>
              <a:rPr lang="en-CA" dirty="0" smtClean="0"/>
              <a:t>Married women</a:t>
            </a:r>
            <a:endParaRPr lang="en-CA" dirty="0"/>
          </a:p>
        </p:txBody>
      </p:sp>
      <p:sp>
        <p:nvSpPr>
          <p:cNvPr id="3" name="Content Placeholder 2"/>
          <p:cNvSpPr>
            <a:spLocks noGrp="1"/>
          </p:cNvSpPr>
          <p:nvPr>
            <p:ph idx="1"/>
          </p:nvPr>
        </p:nvSpPr>
        <p:spPr>
          <a:xfrm>
            <a:off x="457200" y="1143000"/>
            <a:ext cx="8229600" cy="5166360"/>
          </a:xfrm>
        </p:spPr>
        <p:txBody>
          <a:bodyPr/>
          <a:lstStyle/>
          <a:p>
            <a:r>
              <a:rPr lang="en-CA" dirty="0" smtClean="0"/>
              <a:t>Marriage</a:t>
            </a:r>
          </a:p>
          <a:p>
            <a:pPr lvl="1"/>
            <a:r>
              <a:rPr lang="en-CA" dirty="0" smtClean="0"/>
              <a:t>“the clearest mark of social adulthood for both women and men” (p. 80)</a:t>
            </a:r>
          </a:p>
          <a:p>
            <a:pPr lvl="1"/>
            <a:r>
              <a:rPr lang="en-CA" dirty="0" smtClean="0"/>
              <a:t>choice of spouse </a:t>
            </a:r>
            <a:r>
              <a:rPr lang="en-CA" dirty="0" smtClean="0">
                <a:sym typeface="Wingdings" pitchFamily="2" charset="2"/>
              </a:rPr>
              <a:t> parents, family members</a:t>
            </a:r>
          </a:p>
          <a:p>
            <a:pPr lvl="1"/>
            <a:r>
              <a:rPr lang="en-CA" dirty="0" smtClean="0">
                <a:sym typeface="Wingdings" pitchFamily="2" charset="2"/>
              </a:rPr>
              <a:t>ideal husband, ideal wife (p. 76)</a:t>
            </a:r>
          </a:p>
          <a:p>
            <a:pPr lvl="1"/>
            <a:r>
              <a:rPr lang="en-CA" dirty="0" smtClean="0">
                <a:sym typeface="Wingdings" pitchFamily="2" charset="2"/>
              </a:rPr>
              <a:t>nuclear family household: northern and western Europe: marriage in mid-twenties</a:t>
            </a:r>
          </a:p>
          <a:p>
            <a:pPr lvl="1"/>
            <a:r>
              <a:rPr lang="en-CA" dirty="0" smtClean="0">
                <a:sym typeface="Wingdings" pitchFamily="2" charset="2"/>
              </a:rPr>
              <a:t>complex family household: southern and eastern Europe: marriage in late teens</a:t>
            </a:r>
          </a:p>
          <a:p>
            <a:pPr lvl="1"/>
            <a:r>
              <a:rPr lang="en-CA" dirty="0" smtClean="0">
                <a:sym typeface="Wingdings" pitchFamily="2" charset="2"/>
              </a:rPr>
              <a:t>marriage and law:  divorce, establishment of marriage</a:t>
            </a:r>
          </a:p>
          <a:p>
            <a:pPr lvl="1"/>
            <a:r>
              <a:rPr lang="en-CA" dirty="0" smtClean="0">
                <a:sym typeface="Wingdings" pitchFamily="2" charset="2"/>
              </a:rPr>
              <a:t>dowry (p. 79)</a:t>
            </a:r>
          </a:p>
          <a:p>
            <a:pPr lvl="1"/>
            <a:endParaRPr lang="en-CA" dirty="0" smtClean="0">
              <a:sym typeface="Wingdings" pitchFamily="2" charset="2"/>
            </a:endParaRPr>
          </a:p>
          <a:p>
            <a:pPr lvl="1"/>
            <a:endParaRPr lang="en-CA" dirty="0" smtClean="0"/>
          </a:p>
          <a:p>
            <a:pPr lvl="1"/>
            <a:endParaRPr lang="en-CA" dirty="0" smtClean="0"/>
          </a:p>
          <a:p>
            <a:pPr lvl="1"/>
            <a:endParaRPr lang="en-CA" dirty="0" smtClean="0"/>
          </a:p>
          <a:p>
            <a:endParaRPr lang="en-CA" dirty="0"/>
          </a:p>
        </p:txBody>
      </p:sp>
    </p:spTree>
    <p:extLst>
      <p:ext uri="{BB962C8B-B14F-4D97-AF65-F5344CB8AC3E}">
        <p14:creationId xmlns:p14="http://schemas.microsoft.com/office/powerpoint/2010/main" val="268776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r>
              <a:rPr lang="en-CA" sz="3200" dirty="0" smtClean="0"/>
              <a:t>Married (and never married) women</a:t>
            </a:r>
            <a:endParaRPr lang="en-CA" sz="3200" dirty="0"/>
          </a:p>
        </p:txBody>
      </p:sp>
      <p:sp>
        <p:nvSpPr>
          <p:cNvPr id="3" name="Content Placeholder 2"/>
          <p:cNvSpPr>
            <a:spLocks noGrp="1"/>
          </p:cNvSpPr>
          <p:nvPr>
            <p:ph idx="1"/>
          </p:nvPr>
        </p:nvSpPr>
        <p:spPr>
          <a:xfrm>
            <a:off x="457200" y="1143000"/>
            <a:ext cx="8229600" cy="5166360"/>
          </a:xfrm>
        </p:spPr>
        <p:txBody>
          <a:bodyPr/>
          <a:lstStyle/>
          <a:p>
            <a:r>
              <a:rPr lang="en-CA" dirty="0" smtClean="0"/>
              <a:t>Marriage</a:t>
            </a:r>
          </a:p>
          <a:p>
            <a:pPr lvl="1"/>
            <a:r>
              <a:rPr lang="en-CA" dirty="0" smtClean="0"/>
              <a:t>age of marriage: rural / urban</a:t>
            </a:r>
          </a:p>
          <a:p>
            <a:pPr lvl="1"/>
            <a:r>
              <a:rPr lang="en-CA" dirty="0" smtClean="0"/>
              <a:t>more egalitarian for spouse of similar age</a:t>
            </a:r>
          </a:p>
          <a:p>
            <a:pPr lvl="1"/>
            <a:r>
              <a:rPr lang="en-CA" dirty="0" smtClean="0"/>
              <a:t>Women continued to identify with their birth family.</a:t>
            </a:r>
          </a:p>
          <a:p>
            <a:pPr lvl="1"/>
            <a:r>
              <a:rPr lang="en-CA" dirty="0" smtClean="0"/>
              <a:t>The emergence of the middle-class house wife.</a:t>
            </a:r>
          </a:p>
          <a:p>
            <a:r>
              <a:rPr lang="en-CA" dirty="0" err="1" smtClean="0"/>
              <a:t>Singlewomen</a:t>
            </a:r>
            <a:endParaRPr lang="en-CA" dirty="0" smtClean="0"/>
          </a:p>
          <a:p>
            <a:pPr lvl="1"/>
            <a:r>
              <a:rPr lang="en-CA" dirty="0" smtClean="0"/>
              <a:t>nuns</a:t>
            </a:r>
          </a:p>
          <a:p>
            <a:pPr lvl="1"/>
            <a:r>
              <a:rPr lang="en-CA" dirty="0" smtClean="0"/>
              <a:t>poor women: domestic servants, “spinsters”</a:t>
            </a:r>
          </a:p>
          <a:p>
            <a:pPr lvl="1"/>
            <a:r>
              <a:rPr lang="en-CA" dirty="0" smtClean="0"/>
              <a:t>legal worries about “</a:t>
            </a:r>
            <a:r>
              <a:rPr lang="en-CA" dirty="0" err="1" smtClean="0"/>
              <a:t>masterless</a:t>
            </a:r>
            <a:r>
              <a:rPr lang="en-CA" dirty="0" smtClean="0"/>
              <a:t> women”</a:t>
            </a:r>
          </a:p>
          <a:p>
            <a:pPr lvl="1"/>
            <a:endParaRPr lang="en-CA" dirty="0" smtClean="0"/>
          </a:p>
          <a:p>
            <a:pPr lvl="1"/>
            <a:endParaRPr lang="en-CA" dirty="0" smtClean="0"/>
          </a:p>
          <a:p>
            <a:pPr lvl="1"/>
            <a:endParaRPr lang="en-CA" dirty="0" smtClean="0">
              <a:sym typeface="Wingdings" pitchFamily="2" charset="2"/>
            </a:endParaRPr>
          </a:p>
          <a:p>
            <a:pPr lvl="1"/>
            <a:endParaRPr lang="en-CA" dirty="0" smtClean="0"/>
          </a:p>
          <a:p>
            <a:pPr lvl="1"/>
            <a:endParaRPr lang="en-CA" dirty="0" smtClean="0"/>
          </a:p>
          <a:p>
            <a:pPr lvl="1"/>
            <a:endParaRPr lang="en-CA" dirty="0" smtClean="0"/>
          </a:p>
          <a:p>
            <a:endParaRPr lang="en-CA" dirty="0"/>
          </a:p>
        </p:txBody>
      </p:sp>
    </p:spTree>
    <p:extLst>
      <p:ext uri="{BB962C8B-B14F-4D97-AF65-F5344CB8AC3E}">
        <p14:creationId xmlns:p14="http://schemas.microsoft.com/office/powerpoint/2010/main" val="2992670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62600" y="274638"/>
            <a:ext cx="3124200" cy="4602162"/>
          </a:xfrm>
        </p:spPr>
        <p:txBody>
          <a:bodyPr>
            <a:normAutofit/>
          </a:bodyPr>
          <a:lstStyle/>
          <a:p>
            <a:pPr algn="l"/>
            <a:r>
              <a:rPr lang="en-CA" sz="2800" dirty="0" smtClean="0"/>
              <a:t>Albrecht </a:t>
            </a:r>
            <a:r>
              <a:rPr lang="en-CA" sz="2800" dirty="0" err="1" smtClean="0"/>
              <a:t>Dürer</a:t>
            </a:r>
            <a:r>
              <a:rPr lang="en-CA" sz="2800" dirty="0" smtClean="0"/>
              <a:t>, </a:t>
            </a:r>
            <a:r>
              <a:rPr lang="en-CA" sz="2800" i="1" dirty="0" smtClean="0">
                <a:hlinkClick r:id="rId2"/>
              </a:rPr>
              <a:t>Birth of the Virgin Mary </a:t>
            </a:r>
            <a:r>
              <a:rPr lang="en-CA" sz="2800" dirty="0" smtClean="0"/>
              <a:t>(1503) </a:t>
            </a:r>
            <a:br>
              <a:rPr lang="en-CA" sz="2800" dirty="0" smtClean="0"/>
            </a:br>
            <a:endParaRPr lang="en-CA" sz="2800" dirty="0"/>
          </a:p>
        </p:txBody>
      </p:sp>
    </p:spTree>
    <p:extLst>
      <p:ext uri="{BB962C8B-B14F-4D97-AF65-F5344CB8AC3E}">
        <p14:creationId xmlns:p14="http://schemas.microsoft.com/office/powerpoint/2010/main" val="31501251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858000" cy="838200"/>
          </a:xfrm>
        </p:spPr>
        <p:txBody>
          <a:bodyPr>
            <a:normAutofit/>
          </a:bodyPr>
          <a:lstStyle/>
          <a:p>
            <a:r>
              <a:rPr lang="en-CA" sz="3200" dirty="0" smtClean="0"/>
              <a:t>Married women</a:t>
            </a:r>
            <a:endParaRPr lang="en-CA" sz="3200" dirty="0"/>
          </a:p>
        </p:txBody>
      </p:sp>
      <p:sp>
        <p:nvSpPr>
          <p:cNvPr id="3" name="Content Placeholder 2"/>
          <p:cNvSpPr>
            <a:spLocks noGrp="1"/>
          </p:cNvSpPr>
          <p:nvPr>
            <p:ph idx="1"/>
          </p:nvPr>
        </p:nvSpPr>
        <p:spPr>
          <a:xfrm>
            <a:off x="571500" y="914400"/>
            <a:ext cx="7467600" cy="1600200"/>
          </a:xfrm>
        </p:spPr>
        <p:txBody>
          <a:bodyPr/>
          <a:lstStyle/>
          <a:p>
            <a:r>
              <a:rPr lang="en-CA" dirty="0" smtClean="0"/>
              <a:t>Motherhood</a:t>
            </a:r>
          </a:p>
          <a:p>
            <a:pPr lvl="1"/>
            <a:r>
              <a:rPr lang="en-CA" dirty="0" smtClean="0"/>
              <a:t>nursing</a:t>
            </a:r>
          </a:p>
          <a:p>
            <a:pPr lvl="1"/>
            <a:r>
              <a:rPr lang="en-CA" dirty="0" smtClean="0"/>
              <a:t>wet nurses:  poor; regulation of</a:t>
            </a:r>
          </a:p>
          <a:p>
            <a:pPr lvl="1"/>
            <a:endParaRPr lang="en-CA" dirty="0" smtClean="0"/>
          </a:p>
          <a:p>
            <a:pPr lvl="1"/>
            <a:endParaRPr lang="en-CA" dirty="0" smtClean="0"/>
          </a:p>
          <a:p>
            <a:pPr lvl="1"/>
            <a:endParaRPr lang="en-CA" dirty="0" smtClean="0">
              <a:sym typeface="Wingdings" pitchFamily="2" charset="2"/>
            </a:endParaRPr>
          </a:p>
          <a:p>
            <a:pPr lvl="1"/>
            <a:endParaRPr lang="en-CA" dirty="0" smtClean="0"/>
          </a:p>
          <a:p>
            <a:pPr lvl="1"/>
            <a:endParaRPr lang="en-CA" dirty="0" smtClean="0"/>
          </a:p>
          <a:p>
            <a:pPr lvl="1"/>
            <a:endParaRPr lang="en-CA" dirty="0" smtClean="0"/>
          </a:p>
          <a:p>
            <a:endParaRPr lang="en-CA" dirty="0"/>
          </a:p>
        </p:txBody>
      </p:sp>
    </p:spTree>
    <p:extLst>
      <p:ext uri="{BB962C8B-B14F-4D97-AF65-F5344CB8AC3E}">
        <p14:creationId xmlns:p14="http://schemas.microsoft.com/office/powerpoint/2010/main" val="2007541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CA" dirty="0" smtClean="0"/>
              <a:t>Widows</a:t>
            </a:r>
            <a:endParaRPr lang="en-CA" dirty="0"/>
          </a:p>
        </p:txBody>
      </p:sp>
      <p:sp>
        <p:nvSpPr>
          <p:cNvPr id="3" name="Content Placeholder 2"/>
          <p:cNvSpPr>
            <a:spLocks noGrp="1"/>
          </p:cNvSpPr>
          <p:nvPr>
            <p:ph idx="1"/>
          </p:nvPr>
        </p:nvSpPr>
        <p:spPr>
          <a:xfrm>
            <a:off x="457200" y="1219200"/>
            <a:ext cx="8229600" cy="5090160"/>
          </a:xfrm>
        </p:spPr>
        <p:txBody>
          <a:bodyPr/>
          <a:lstStyle/>
          <a:p>
            <a:r>
              <a:rPr lang="en-CA" dirty="0" smtClean="0"/>
              <a:t>the death of a husband</a:t>
            </a:r>
          </a:p>
          <a:p>
            <a:pPr lvl="1"/>
            <a:r>
              <a:rPr lang="en-CA" dirty="0" smtClean="0"/>
              <a:t>poverty</a:t>
            </a:r>
          </a:p>
          <a:p>
            <a:pPr lvl="1"/>
            <a:r>
              <a:rPr lang="en-CA" sz="2800" dirty="0" smtClean="0"/>
              <a:t>opportunities</a:t>
            </a:r>
          </a:p>
          <a:p>
            <a:pPr lvl="2"/>
            <a:r>
              <a:rPr lang="en-CA" sz="2400" dirty="0" smtClean="0"/>
              <a:t>control of families</a:t>
            </a:r>
          </a:p>
          <a:p>
            <a:pPr lvl="2"/>
            <a:r>
              <a:rPr lang="en-CA" sz="2400" dirty="0" smtClean="0"/>
              <a:t>control of inheritance</a:t>
            </a:r>
          </a:p>
          <a:p>
            <a:pPr lvl="2"/>
            <a:r>
              <a:rPr lang="en-CA" sz="2400" dirty="0" smtClean="0"/>
              <a:t>control of business</a:t>
            </a:r>
          </a:p>
          <a:p>
            <a:pPr lvl="1"/>
            <a:r>
              <a:rPr lang="en-CA" dirty="0" smtClean="0"/>
              <a:t>likelihood of remarriage: widowers / widows; young widows / old widows</a:t>
            </a:r>
          </a:p>
          <a:p>
            <a:pPr lvl="1"/>
            <a:r>
              <a:rPr lang="en-CA" dirty="0" smtClean="0"/>
              <a:t>households of older women</a:t>
            </a:r>
          </a:p>
          <a:p>
            <a:pPr lvl="1"/>
            <a:endParaRPr lang="en-CA" dirty="0"/>
          </a:p>
        </p:txBody>
      </p:sp>
    </p:spTree>
    <p:extLst>
      <p:ext uri="{BB962C8B-B14F-4D97-AF65-F5344CB8AC3E}">
        <p14:creationId xmlns:p14="http://schemas.microsoft.com/office/powerpoint/2010/main" val="3943894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CA" dirty="0" smtClean="0"/>
              <a:t>Female life-cycle</a:t>
            </a:r>
            <a:endParaRPr lang="en-CA" dirty="0"/>
          </a:p>
        </p:txBody>
      </p:sp>
      <p:sp>
        <p:nvSpPr>
          <p:cNvPr id="3" name="Content Placeholder 2"/>
          <p:cNvSpPr>
            <a:spLocks noGrp="1"/>
          </p:cNvSpPr>
          <p:nvPr>
            <p:ph idx="1"/>
          </p:nvPr>
        </p:nvSpPr>
        <p:spPr>
          <a:xfrm>
            <a:off x="457200" y="1371600"/>
            <a:ext cx="8229600" cy="4937760"/>
          </a:xfrm>
        </p:spPr>
        <p:txBody>
          <a:bodyPr/>
          <a:lstStyle/>
          <a:p>
            <a:r>
              <a:rPr lang="en-CA" dirty="0" smtClean="0"/>
              <a:t>questions of continuity (p. 96)</a:t>
            </a:r>
          </a:p>
          <a:p>
            <a:r>
              <a:rPr lang="en-CA" dirty="0" smtClean="0"/>
              <a:t>discontinuities (p. 97)</a:t>
            </a:r>
          </a:p>
          <a:p>
            <a:r>
              <a:rPr lang="en-CA" dirty="0" smtClean="0">
                <a:solidFill>
                  <a:srgbClr val="FFFF00"/>
                </a:solidFill>
              </a:rPr>
              <a:t>How is gender a useful category of historical analysis when considering the female life cycle?</a:t>
            </a:r>
            <a:endParaRPr lang="en-CA" dirty="0">
              <a:solidFill>
                <a:srgbClr val="FFFF00"/>
              </a:solidFill>
            </a:endParaRPr>
          </a:p>
        </p:txBody>
      </p:sp>
    </p:spTree>
    <p:extLst>
      <p:ext uri="{BB962C8B-B14F-4D97-AF65-F5344CB8AC3E}">
        <p14:creationId xmlns:p14="http://schemas.microsoft.com/office/powerpoint/2010/main" val="18090964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524000"/>
          </a:xfrm>
        </p:spPr>
        <p:txBody>
          <a:bodyPr>
            <a:normAutofit fontScale="90000"/>
          </a:bodyPr>
          <a:lstStyle/>
          <a:p>
            <a:r>
              <a:rPr lang="en-CA" sz="2800" dirty="0"/>
              <a:t>What can we learn about women’s economic role when we analyze it through the category of gender?</a:t>
            </a:r>
            <a:br>
              <a:rPr lang="en-CA" sz="2800" dirty="0"/>
            </a:br>
            <a:endParaRPr lang="en-CA" sz="2800" dirty="0"/>
          </a:p>
        </p:txBody>
      </p:sp>
      <p:sp>
        <p:nvSpPr>
          <p:cNvPr id="3" name="Content Placeholder 2"/>
          <p:cNvSpPr>
            <a:spLocks noGrp="1"/>
          </p:cNvSpPr>
          <p:nvPr>
            <p:ph idx="1"/>
          </p:nvPr>
        </p:nvSpPr>
        <p:spPr>
          <a:xfrm>
            <a:off x="457200" y="1828800"/>
            <a:ext cx="8229600" cy="4480560"/>
          </a:xfrm>
        </p:spPr>
        <p:txBody>
          <a:bodyPr/>
          <a:lstStyle/>
          <a:p>
            <a:r>
              <a:rPr lang="en-CA" dirty="0" smtClean="0"/>
              <a:t>Work Identity and Concepts of Work</a:t>
            </a:r>
          </a:p>
          <a:p>
            <a:r>
              <a:rPr lang="en-CA" dirty="0" smtClean="0"/>
              <a:t>Women’s Work in the </a:t>
            </a:r>
            <a:r>
              <a:rPr lang="en-CA" dirty="0" smtClean="0"/>
              <a:t>Countryside</a:t>
            </a:r>
            <a:endParaRPr lang="en-CA" dirty="0" smtClean="0"/>
          </a:p>
          <a:p>
            <a:r>
              <a:rPr lang="en-CA" dirty="0" smtClean="0"/>
              <a:t>Mining and Domestic Industry</a:t>
            </a:r>
          </a:p>
          <a:p>
            <a:r>
              <a:rPr lang="en-CA" dirty="0" smtClean="0"/>
              <a:t>Women’s Work in Towns and Cities</a:t>
            </a:r>
          </a:p>
          <a:p>
            <a:pPr lvl="1"/>
            <a:r>
              <a:rPr lang="en-CA" dirty="0" smtClean="0">
                <a:solidFill>
                  <a:srgbClr val="FFFF00"/>
                </a:solidFill>
              </a:rPr>
              <a:t>questions for you to answer in preparation for class</a:t>
            </a:r>
          </a:p>
          <a:p>
            <a:r>
              <a:rPr lang="en-CA" dirty="0" smtClean="0"/>
              <a:t>Craft guilds</a:t>
            </a:r>
          </a:p>
          <a:p>
            <a:pPr lvl="1"/>
            <a:r>
              <a:rPr lang="en-CA" dirty="0">
                <a:solidFill>
                  <a:srgbClr val="FFFF00"/>
                </a:solidFill>
              </a:rPr>
              <a:t>questions for you to answer in </a:t>
            </a:r>
            <a:r>
              <a:rPr lang="en-CA" dirty="0" smtClean="0">
                <a:solidFill>
                  <a:srgbClr val="FFFF00"/>
                </a:solidFill>
              </a:rPr>
              <a:t>preparation </a:t>
            </a:r>
            <a:r>
              <a:rPr lang="en-CA" dirty="0">
                <a:solidFill>
                  <a:srgbClr val="FFFF00"/>
                </a:solidFill>
              </a:rPr>
              <a:t>for class</a:t>
            </a:r>
          </a:p>
          <a:p>
            <a:r>
              <a:rPr lang="en-CA" dirty="0" smtClean="0"/>
              <a:t>Investment, Managing, and Purchasing</a:t>
            </a:r>
          </a:p>
          <a:p>
            <a:pPr lvl="1"/>
            <a:endParaRPr lang="en-CA" dirty="0"/>
          </a:p>
        </p:txBody>
      </p:sp>
    </p:spTree>
    <p:extLst>
      <p:ext uri="{BB962C8B-B14F-4D97-AF65-F5344CB8AC3E}">
        <p14:creationId xmlns:p14="http://schemas.microsoft.com/office/powerpoint/2010/main" val="30634620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CA" sz="2800" dirty="0" smtClean="0"/>
              <a:t>Work Identity and Concepts of Work</a:t>
            </a:r>
            <a:endParaRPr lang="en-CA" sz="2800" dirty="0"/>
          </a:p>
        </p:txBody>
      </p:sp>
      <p:sp>
        <p:nvSpPr>
          <p:cNvPr id="3" name="Content Placeholder 2"/>
          <p:cNvSpPr>
            <a:spLocks noGrp="1"/>
          </p:cNvSpPr>
          <p:nvPr>
            <p:ph idx="1"/>
          </p:nvPr>
        </p:nvSpPr>
        <p:spPr>
          <a:xfrm>
            <a:off x="457200" y="1143000"/>
            <a:ext cx="8229600" cy="5166360"/>
          </a:xfrm>
        </p:spPr>
        <p:txBody>
          <a:bodyPr/>
          <a:lstStyle/>
          <a:p>
            <a:r>
              <a:rPr lang="en-CA" dirty="0" smtClean="0"/>
              <a:t>male / female work rhythms: age, class, training (for men); biology (for women)</a:t>
            </a:r>
          </a:p>
          <a:p>
            <a:r>
              <a:rPr lang="en-CA" dirty="0" smtClean="0"/>
              <a:t>professionalization: a vehicle for male dominance and exclusion of women</a:t>
            </a:r>
          </a:p>
          <a:p>
            <a:r>
              <a:rPr lang="en-CA" dirty="0" smtClean="0"/>
              <a:t>the concept of vocation (wife and mother) as a limitation for women</a:t>
            </a:r>
          </a:p>
          <a:p>
            <a:r>
              <a:rPr lang="en-CA" dirty="0" smtClean="0"/>
              <a:t>relegation of women’s activity to “domestic work” and “housekeeping”</a:t>
            </a:r>
          </a:p>
          <a:p>
            <a:r>
              <a:rPr lang="en-CA" dirty="0" smtClean="0"/>
              <a:t>skilled vs. unskilled labour: economic consequences, mechanization</a:t>
            </a:r>
          </a:p>
        </p:txBody>
      </p:sp>
    </p:spTree>
    <p:extLst>
      <p:ext uri="{BB962C8B-B14F-4D97-AF65-F5344CB8AC3E}">
        <p14:creationId xmlns:p14="http://schemas.microsoft.com/office/powerpoint/2010/main" val="2914367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Questions</a:t>
            </a:r>
            <a:endParaRPr lang="en-CA" dirty="0"/>
          </a:p>
        </p:txBody>
      </p:sp>
      <p:sp>
        <p:nvSpPr>
          <p:cNvPr id="3" name="Content Placeholder 2"/>
          <p:cNvSpPr>
            <a:spLocks noGrp="1"/>
          </p:cNvSpPr>
          <p:nvPr>
            <p:ph idx="1"/>
          </p:nvPr>
        </p:nvSpPr>
        <p:spPr>
          <a:xfrm>
            <a:off x="457200" y="1447800"/>
            <a:ext cx="8229600" cy="4861560"/>
          </a:xfrm>
        </p:spPr>
        <p:txBody>
          <a:bodyPr/>
          <a:lstStyle/>
          <a:p>
            <a:pPr marL="651510" indent="-514350">
              <a:buFont typeface="+mj-lt"/>
              <a:buAutoNum type="arabicPeriod"/>
            </a:pPr>
            <a:r>
              <a:rPr lang="en-CA" dirty="0" smtClean="0"/>
              <a:t>What are the seven ages of man and the three ages of woman?</a:t>
            </a:r>
          </a:p>
          <a:p>
            <a:pPr marL="651510" indent="-514350">
              <a:buFont typeface="+mj-lt"/>
              <a:buAutoNum type="arabicPeriod"/>
            </a:pPr>
            <a:r>
              <a:rPr lang="en-CA" dirty="0" smtClean="0"/>
              <a:t>What can we discover by analyzing the female life cycle according to early modern categories?</a:t>
            </a:r>
          </a:p>
          <a:p>
            <a:pPr marL="651510" indent="-514350">
              <a:buFont typeface="+mj-lt"/>
              <a:buAutoNum type="arabicPeriod"/>
            </a:pPr>
            <a:r>
              <a:rPr lang="en-CA" dirty="0" smtClean="0"/>
              <a:t>What can we learn about women’s economic role when we analyze it through the category of gender?  </a:t>
            </a:r>
            <a:r>
              <a:rPr lang="en-CA" dirty="0" smtClean="0">
                <a:solidFill>
                  <a:srgbClr val="FFFF00"/>
                </a:solidFill>
              </a:rPr>
              <a:t>You will need to answer some questions on your own:  see slides 24, 26, 27, 28.</a:t>
            </a:r>
          </a:p>
          <a:p>
            <a:endParaRPr lang="en-CA" dirty="0"/>
          </a:p>
        </p:txBody>
      </p:sp>
    </p:spTree>
    <p:extLst>
      <p:ext uri="{BB962C8B-B14F-4D97-AF65-F5344CB8AC3E}">
        <p14:creationId xmlns:p14="http://schemas.microsoft.com/office/powerpoint/2010/main" val="37255500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CA" sz="2800" dirty="0" smtClean="0"/>
              <a:t>Work Identity and Concepts of Work</a:t>
            </a:r>
            <a:endParaRPr lang="en-CA" sz="2800" dirty="0"/>
          </a:p>
        </p:txBody>
      </p:sp>
      <p:sp>
        <p:nvSpPr>
          <p:cNvPr id="3" name="Content Placeholder 2"/>
          <p:cNvSpPr>
            <a:spLocks noGrp="1"/>
          </p:cNvSpPr>
          <p:nvPr>
            <p:ph idx="1"/>
          </p:nvPr>
        </p:nvSpPr>
        <p:spPr>
          <a:xfrm>
            <a:off x="304800" y="1143000"/>
            <a:ext cx="8382000" cy="5166360"/>
          </a:xfrm>
        </p:spPr>
        <p:txBody>
          <a:bodyPr>
            <a:normAutofit fontScale="92500" lnSpcReduction="10000"/>
          </a:bodyPr>
          <a:lstStyle/>
          <a:p>
            <a:r>
              <a:rPr lang="en-CA" dirty="0" smtClean="0"/>
              <a:t>“Whatever its sources, the gendered notion of work meant that women’s work was always valued less and generally paid less than men’s” (p. 105)</a:t>
            </a:r>
          </a:p>
          <a:p>
            <a:r>
              <a:rPr lang="en-CA" dirty="0" smtClean="0"/>
              <a:t>“All economies need both structure and flexibility, and during the early modern period, these qualities became increasingly gender-identified: male labour provided the structure, so that it was regulated, tied to a training process, and lifelong; female labour provided the flexibility, so that it was discontinuous, alternately encouraged or suppressed, not linked to formal training, and generally badly paid.  Women’s work was thus both marginal and irreplaceable” (p. 105)</a:t>
            </a:r>
          </a:p>
        </p:txBody>
      </p:sp>
    </p:spTree>
    <p:extLst>
      <p:ext uri="{BB962C8B-B14F-4D97-AF65-F5344CB8AC3E}">
        <p14:creationId xmlns:p14="http://schemas.microsoft.com/office/powerpoint/2010/main" val="3170253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a:bodyPr>
          <a:lstStyle/>
          <a:p>
            <a:r>
              <a:rPr lang="en-CA" sz="2800" dirty="0" smtClean="0"/>
              <a:t>Women’s Work in the Countryside</a:t>
            </a:r>
            <a:endParaRPr lang="en-CA" sz="2800" dirty="0"/>
          </a:p>
        </p:txBody>
      </p:sp>
      <p:sp>
        <p:nvSpPr>
          <p:cNvPr id="3" name="Content Placeholder 2"/>
          <p:cNvSpPr>
            <a:spLocks noGrp="1"/>
          </p:cNvSpPr>
          <p:nvPr>
            <p:ph idx="1"/>
          </p:nvPr>
        </p:nvSpPr>
        <p:spPr>
          <a:xfrm>
            <a:off x="457200" y="1066800"/>
            <a:ext cx="8229600" cy="4953000"/>
          </a:xfrm>
        </p:spPr>
        <p:txBody>
          <a:bodyPr>
            <a:normAutofit/>
          </a:bodyPr>
          <a:lstStyle/>
          <a:p>
            <a:r>
              <a:rPr lang="en-CA" dirty="0" smtClean="0"/>
              <a:t>gendered division of agricultural labour: physical strength, child care; </a:t>
            </a:r>
          </a:p>
          <a:p>
            <a:pPr lvl="1"/>
            <a:r>
              <a:rPr lang="en-CA" dirty="0" smtClean="0"/>
              <a:t>exceptions: work in vineyards, silk growing</a:t>
            </a:r>
          </a:p>
          <a:p>
            <a:r>
              <a:rPr lang="en-CA" dirty="0" smtClean="0"/>
              <a:t>“Whatever their source, gender divisions meant that the proper functioning of a rural household required at least one adult male and one adult female” (p. 106).</a:t>
            </a:r>
          </a:p>
          <a:p>
            <a:r>
              <a:rPr lang="en-CA" dirty="0" smtClean="0"/>
              <a:t>Women’s agricultural labour could be physically taxing.</a:t>
            </a:r>
          </a:p>
          <a:p>
            <a:pPr lvl="1"/>
            <a:endParaRPr lang="en-CA" dirty="0" smtClean="0"/>
          </a:p>
        </p:txBody>
      </p:sp>
    </p:spTree>
    <p:extLst>
      <p:ext uri="{BB962C8B-B14F-4D97-AF65-F5344CB8AC3E}">
        <p14:creationId xmlns:p14="http://schemas.microsoft.com/office/powerpoint/2010/main" val="1066965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29200" y="274638"/>
            <a:ext cx="3657600" cy="4830762"/>
          </a:xfrm>
        </p:spPr>
        <p:txBody>
          <a:bodyPr>
            <a:normAutofit/>
          </a:bodyPr>
          <a:lstStyle/>
          <a:p>
            <a:r>
              <a:rPr lang="en-CA" sz="3200" dirty="0">
                <a:solidFill>
                  <a:schemeClr val="tx1"/>
                </a:solidFill>
              </a:rPr>
              <a:t>Maarten van </a:t>
            </a:r>
            <a:r>
              <a:rPr lang="en-CA" sz="3200" dirty="0" err="1">
                <a:solidFill>
                  <a:schemeClr val="tx1"/>
                </a:solidFill>
              </a:rPr>
              <a:t>Heemskerck</a:t>
            </a:r>
            <a:r>
              <a:rPr lang="en-CA" sz="3200" dirty="0">
                <a:solidFill>
                  <a:schemeClr val="tx1"/>
                </a:solidFill>
              </a:rPr>
              <a:t>, </a:t>
            </a:r>
            <a:r>
              <a:rPr lang="en-CA" sz="3200" i="1" dirty="0">
                <a:solidFill>
                  <a:schemeClr val="tx1"/>
                </a:solidFill>
                <a:hlinkClick r:id="rId2"/>
              </a:rPr>
              <a:t>The Divine Charge </a:t>
            </a:r>
            <a:br>
              <a:rPr lang="en-CA" sz="3200" i="1" dirty="0">
                <a:solidFill>
                  <a:schemeClr val="tx1"/>
                </a:solidFill>
                <a:hlinkClick r:id="rId2"/>
              </a:rPr>
            </a:br>
            <a:r>
              <a:rPr lang="en-CA" sz="3200" i="1" dirty="0">
                <a:solidFill>
                  <a:schemeClr val="tx1"/>
                </a:solidFill>
                <a:hlinkClick r:id="rId2"/>
              </a:rPr>
              <a:t>to the Three Estates</a:t>
            </a:r>
            <a:r>
              <a:rPr lang="en-CA" sz="3200" dirty="0">
                <a:solidFill>
                  <a:schemeClr val="tx1"/>
                </a:solidFill>
                <a:hlinkClick r:id="rId2"/>
              </a:rPr>
              <a:t> </a:t>
            </a:r>
            <a:r>
              <a:rPr lang="en-CA" sz="3200" dirty="0">
                <a:solidFill>
                  <a:schemeClr val="tx1"/>
                </a:solidFill>
              </a:rPr>
              <a:t>(1565-1568)</a:t>
            </a:r>
            <a:r>
              <a:rPr lang="en-CA" sz="3200" dirty="0">
                <a:solidFill>
                  <a:srgbClr val="FFFF00"/>
                </a:solidFill>
              </a:rPr>
              <a:t/>
            </a:r>
            <a:br>
              <a:rPr lang="en-CA" sz="3200" dirty="0">
                <a:solidFill>
                  <a:srgbClr val="FFFF00"/>
                </a:solidFill>
              </a:rPr>
            </a:br>
            <a:endParaRPr lang="en-CA" sz="3200" dirty="0"/>
          </a:p>
        </p:txBody>
      </p:sp>
    </p:spTree>
    <p:extLst>
      <p:ext uri="{BB962C8B-B14F-4D97-AF65-F5344CB8AC3E}">
        <p14:creationId xmlns:p14="http://schemas.microsoft.com/office/powerpoint/2010/main" val="14973082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r>
              <a:rPr lang="en-CA" sz="2800" dirty="0" smtClean="0"/>
              <a:t>Women’s Work in the Countryside</a:t>
            </a:r>
            <a:endParaRPr lang="en-CA" sz="2800" dirty="0"/>
          </a:p>
        </p:txBody>
      </p:sp>
      <p:sp>
        <p:nvSpPr>
          <p:cNvPr id="3" name="Content Placeholder 2"/>
          <p:cNvSpPr>
            <a:spLocks noGrp="1"/>
          </p:cNvSpPr>
          <p:nvPr>
            <p:ph idx="1"/>
          </p:nvPr>
        </p:nvSpPr>
        <p:spPr>
          <a:xfrm>
            <a:off x="457200" y="1066800"/>
            <a:ext cx="8229600" cy="5486400"/>
          </a:xfrm>
        </p:spPr>
        <p:txBody>
          <a:bodyPr>
            <a:normAutofit/>
          </a:bodyPr>
          <a:lstStyle/>
          <a:p>
            <a:r>
              <a:rPr lang="en-CA" dirty="0"/>
              <a:t>seventeenth century:  “feminization of agriculture” (p. 106)</a:t>
            </a:r>
          </a:p>
          <a:p>
            <a:pPr lvl="1"/>
            <a:r>
              <a:rPr lang="en-CA" dirty="0"/>
              <a:t>new crops: labour-intensive</a:t>
            </a:r>
          </a:p>
          <a:p>
            <a:pPr lvl="1"/>
            <a:r>
              <a:rPr lang="en-CA" dirty="0"/>
              <a:t>care for animals</a:t>
            </a:r>
          </a:p>
          <a:p>
            <a:pPr lvl="1"/>
            <a:r>
              <a:rPr lang="en-CA" dirty="0"/>
              <a:t>increasing demand for women’s labour</a:t>
            </a:r>
          </a:p>
          <a:p>
            <a:pPr lvl="1"/>
            <a:r>
              <a:rPr lang="en-CA" dirty="0"/>
              <a:t>gendered division of labour in the rural </a:t>
            </a:r>
            <a:r>
              <a:rPr lang="en-CA" dirty="0" smtClean="0"/>
              <a:t>household</a:t>
            </a:r>
          </a:p>
          <a:p>
            <a:r>
              <a:rPr lang="en-CA" dirty="0" smtClean="0"/>
              <a:t>other economic activity</a:t>
            </a:r>
          </a:p>
          <a:p>
            <a:pPr lvl="1"/>
            <a:r>
              <a:rPr lang="en-CA" dirty="0" smtClean="0"/>
              <a:t>selling agricultural produce / small goods at markets</a:t>
            </a:r>
          </a:p>
          <a:p>
            <a:pPr lvl="1"/>
            <a:r>
              <a:rPr lang="en-CA" dirty="0" smtClean="0"/>
              <a:t>selling labour in rural areas</a:t>
            </a:r>
          </a:p>
          <a:p>
            <a:pPr lvl="1"/>
            <a:r>
              <a:rPr lang="en-CA" dirty="0" smtClean="0"/>
              <a:t>domestic service in rural households</a:t>
            </a:r>
          </a:p>
          <a:p>
            <a:pPr lvl="1"/>
            <a:r>
              <a:rPr lang="en-CA" dirty="0" smtClean="0"/>
              <a:t>migration to cities</a:t>
            </a:r>
            <a:endParaRPr lang="en-CA" dirty="0"/>
          </a:p>
          <a:p>
            <a:endParaRPr lang="en-CA" dirty="0" smtClean="0"/>
          </a:p>
        </p:txBody>
      </p:sp>
    </p:spTree>
    <p:extLst>
      <p:ext uri="{BB962C8B-B14F-4D97-AF65-F5344CB8AC3E}">
        <p14:creationId xmlns:p14="http://schemas.microsoft.com/office/powerpoint/2010/main" val="3468281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CA" sz="2800" dirty="0" smtClean="0"/>
              <a:t>Mining and Domestic Industry</a:t>
            </a:r>
            <a:endParaRPr lang="en-CA" sz="2800" dirty="0"/>
          </a:p>
        </p:txBody>
      </p:sp>
      <p:sp>
        <p:nvSpPr>
          <p:cNvPr id="3" name="Content Placeholder 2"/>
          <p:cNvSpPr>
            <a:spLocks noGrp="1"/>
          </p:cNvSpPr>
          <p:nvPr>
            <p:ph idx="1"/>
          </p:nvPr>
        </p:nvSpPr>
        <p:spPr>
          <a:xfrm>
            <a:off x="457200" y="1143000"/>
            <a:ext cx="8229600" cy="5166360"/>
          </a:xfrm>
        </p:spPr>
        <p:txBody>
          <a:bodyPr/>
          <a:lstStyle/>
          <a:p>
            <a:r>
              <a:rPr lang="en-CA" dirty="0" smtClean="0"/>
              <a:t>women‘s labour is “ancillary” (p. 110) in mining</a:t>
            </a:r>
          </a:p>
          <a:p>
            <a:r>
              <a:rPr lang="en-CA" dirty="0" smtClean="0"/>
              <a:t>proto-industrialization = domestic / cottage industry = putting-out system: an early form of capitalist enterprise</a:t>
            </a:r>
          </a:p>
          <a:p>
            <a:pPr lvl="1"/>
            <a:r>
              <a:rPr lang="en-CA" dirty="0" smtClean="0"/>
              <a:t>increase in economic value of labour</a:t>
            </a:r>
          </a:p>
          <a:p>
            <a:pPr lvl="1"/>
            <a:r>
              <a:rPr lang="en-CA" dirty="0" smtClean="0"/>
              <a:t>Employment of entire households tended to break down gendered divisions in labour</a:t>
            </a:r>
          </a:p>
          <a:p>
            <a:pPr lvl="1"/>
            <a:r>
              <a:rPr lang="en-CA" dirty="0" smtClean="0"/>
              <a:t>employment of individual women as seasonal labourers:  Women’s income is supplemental / secondary; women are economically inferior to their husbands.</a:t>
            </a:r>
          </a:p>
        </p:txBody>
      </p:sp>
    </p:spTree>
    <p:extLst>
      <p:ext uri="{BB962C8B-B14F-4D97-AF65-F5344CB8AC3E}">
        <p14:creationId xmlns:p14="http://schemas.microsoft.com/office/powerpoint/2010/main" val="1066965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600200"/>
          </a:xfrm>
        </p:spPr>
        <p:txBody>
          <a:bodyPr>
            <a:normAutofit/>
          </a:bodyPr>
          <a:lstStyle/>
          <a:p>
            <a:r>
              <a:rPr lang="en-CA" sz="2400" dirty="0" smtClean="0"/>
              <a:t>Can you identify six major gainful occupations that women exercised in towns and cities?  See pp. 112-24. How can a gender analysis help us see the historical significance of these occupations?</a:t>
            </a:r>
            <a:endParaRPr lang="en-CA"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08047168"/>
              </p:ext>
            </p:extLst>
          </p:nvPr>
        </p:nvGraphicFramePr>
        <p:xfrm>
          <a:off x="152400" y="2209800"/>
          <a:ext cx="8763000" cy="4114800"/>
        </p:xfrm>
        <a:graphic>
          <a:graphicData uri="http://schemas.openxmlformats.org/drawingml/2006/table">
            <a:tbl>
              <a:tblPr firstRow="1" bandRow="1">
                <a:tableStyleId>{5C22544A-7EE6-4342-B048-85BDC9FD1C3A}</a:tableStyleId>
              </a:tblPr>
              <a:tblGrid>
                <a:gridCol w="2714204"/>
                <a:gridCol w="6048796"/>
              </a:tblGrid>
              <a:tr h="587065">
                <a:tc>
                  <a:txBody>
                    <a:bodyPr/>
                    <a:lstStyle/>
                    <a:p>
                      <a:r>
                        <a:rPr lang="en-CA" sz="2400" dirty="0" smtClean="0">
                          <a:solidFill>
                            <a:srgbClr val="FF0000"/>
                          </a:solidFill>
                        </a:rPr>
                        <a:t>Occupation</a:t>
                      </a:r>
                      <a:endParaRPr lang="en-CA" sz="2400" dirty="0">
                        <a:solidFill>
                          <a:srgbClr val="FF0000"/>
                        </a:solidFill>
                      </a:endParaRPr>
                    </a:p>
                  </a:txBody>
                  <a:tcPr/>
                </a:tc>
                <a:tc>
                  <a:txBody>
                    <a:bodyPr/>
                    <a:lstStyle/>
                    <a:p>
                      <a:r>
                        <a:rPr lang="en-CA" sz="2400" dirty="0" smtClean="0">
                          <a:solidFill>
                            <a:srgbClr val="FF0000"/>
                          </a:solidFill>
                        </a:rPr>
                        <a:t>Significance</a:t>
                      </a:r>
                      <a:endParaRPr lang="en-CA" sz="2400" dirty="0">
                        <a:solidFill>
                          <a:srgbClr val="FF0000"/>
                        </a:solidFill>
                      </a:endParaRPr>
                    </a:p>
                  </a:txBody>
                  <a:tcPr/>
                </a:tc>
              </a:tr>
              <a:tr h="587065">
                <a:tc>
                  <a:txBody>
                    <a:bodyPr/>
                    <a:lstStyle/>
                    <a:p>
                      <a:r>
                        <a:rPr lang="en-CA" dirty="0" smtClean="0"/>
                        <a:t>1.</a:t>
                      </a:r>
                      <a:endParaRPr lang="en-CA" dirty="0"/>
                    </a:p>
                  </a:txBody>
                  <a:tcPr/>
                </a:tc>
                <a:tc>
                  <a:txBody>
                    <a:bodyPr/>
                    <a:lstStyle/>
                    <a:p>
                      <a:endParaRPr lang="en-CA" dirty="0"/>
                    </a:p>
                  </a:txBody>
                  <a:tcPr/>
                </a:tc>
              </a:tr>
              <a:tr h="587065">
                <a:tc>
                  <a:txBody>
                    <a:bodyPr/>
                    <a:lstStyle/>
                    <a:p>
                      <a:r>
                        <a:rPr lang="en-CA" dirty="0" smtClean="0"/>
                        <a:t>2.</a:t>
                      </a:r>
                      <a:endParaRPr lang="en-CA" dirty="0"/>
                    </a:p>
                  </a:txBody>
                  <a:tcPr/>
                </a:tc>
                <a:tc>
                  <a:txBody>
                    <a:bodyPr/>
                    <a:lstStyle/>
                    <a:p>
                      <a:endParaRPr lang="en-CA" dirty="0"/>
                    </a:p>
                  </a:txBody>
                  <a:tcPr/>
                </a:tc>
              </a:tr>
              <a:tr h="587065">
                <a:tc>
                  <a:txBody>
                    <a:bodyPr/>
                    <a:lstStyle/>
                    <a:p>
                      <a:r>
                        <a:rPr lang="en-CA" dirty="0" smtClean="0"/>
                        <a:t>3.</a:t>
                      </a:r>
                      <a:endParaRPr lang="en-CA" dirty="0"/>
                    </a:p>
                  </a:txBody>
                  <a:tcPr/>
                </a:tc>
                <a:tc>
                  <a:txBody>
                    <a:bodyPr/>
                    <a:lstStyle/>
                    <a:p>
                      <a:endParaRPr lang="en-CA"/>
                    </a:p>
                  </a:txBody>
                  <a:tcPr/>
                </a:tc>
              </a:tr>
              <a:tr h="587065">
                <a:tc>
                  <a:txBody>
                    <a:bodyPr/>
                    <a:lstStyle/>
                    <a:p>
                      <a:r>
                        <a:rPr lang="en-CA" dirty="0" smtClean="0"/>
                        <a:t>4.</a:t>
                      </a:r>
                      <a:endParaRPr lang="en-CA" dirty="0"/>
                    </a:p>
                  </a:txBody>
                  <a:tcPr/>
                </a:tc>
                <a:tc>
                  <a:txBody>
                    <a:bodyPr/>
                    <a:lstStyle/>
                    <a:p>
                      <a:endParaRPr lang="en-CA"/>
                    </a:p>
                  </a:txBody>
                  <a:tcPr/>
                </a:tc>
              </a:tr>
              <a:tr h="587065">
                <a:tc>
                  <a:txBody>
                    <a:bodyPr/>
                    <a:lstStyle/>
                    <a:p>
                      <a:r>
                        <a:rPr lang="en-CA" dirty="0" smtClean="0"/>
                        <a:t>5.</a:t>
                      </a:r>
                      <a:endParaRPr lang="en-CA" dirty="0"/>
                    </a:p>
                  </a:txBody>
                  <a:tcPr/>
                </a:tc>
                <a:tc>
                  <a:txBody>
                    <a:bodyPr/>
                    <a:lstStyle/>
                    <a:p>
                      <a:endParaRPr lang="en-CA"/>
                    </a:p>
                  </a:txBody>
                  <a:tcPr/>
                </a:tc>
              </a:tr>
              <a:tr h="592410">
                <a:tc>
                  <a:txBody>
                    <a:bodyPr/>
                    <a:lstStyle/>
                    <a:p>
                      <a:r>
                        <a:rPr lang="en-CA" dirty="0" smtClean="0"/>
                        <a:t>6.</a:t>
                      </a:r>
                      <a:endParaRPr lang="en-CA" dirty="0"/>
                    </a:p>
                  </a:txBody>
                  <a:tcPr/>
                </a:tc>
                <a:tc>
                  <a:txBody>
                    <a:bodyPr/>
                    <a:lstStyle/>
                    <a:p>
                      <a:endParaRPr lang="en-CA" dirty="0"/>
                    </a:p>
                  </a:txBody>
                  <a:tcPr/>
                </a:tc>
              </a:tr>
            </a:tbl>
          </a:graphicData>
        </a:graphic>
      </p:graphicFrame>
    </p:spTree>
    <p:extLst>
      <p:ext uri="{BB962C8B-B14F-4D97-AF65-F5344CB8AC3E}">
        <p14:creationId xmlns:p14="http://schemas.microsoft.com/office/powerpoint/2010/main" val="30155518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a:bodyPr>
          <a:lstStyle/>
          <a:p>
            <a:r>
              <a:rPr lang="en-CA" sz="3200" dirty="0" smtClean="0"/>
              <a:t>Craft guilds (pp. 124-28)</a:t>
            </a:r>
            <a:endParaRPr lang="en-CA" sz="3200" dirty="0"/>
          </a:p>
        </p:txBody>
      </p:sp>
      <p:sp>
        <p:nvSpPr>
          <p:cNvPr id="3" name="Content Placeholder 2"/>
          <p:cNvSpPr>
            <a:spLocks noGrp="1"/>
          </p:cNvSpPr>
          <p:nvPr>
            <p:ph idx="1"/>
          </p:nvPr>
        </p:nvSpPr>
        <p:spPr>
          <a:xfrm>
            <a:off x="457200" y="838200"/>
            <a:ext cx="8229600" cy="5471160"/>
          </a:xfrm>
        </p:spPr>
        <p:txBody>
          <a:bodyPr>
            <a:normAutofit/>
          </a:bodyPr>
          <a:lstStyle/>
          <a:p>
            <a:r>
              <a:rPr lang="en-CA" sz="2400" dirty="0" smtClean="0"/>
              <a:t>forms of economic production in cities organized around a specific craft, e.g. shoe-making</a:t>
            </a:r>
          </a:p>
          <a:p>
            <a:r>
              <a:rPr lang="en-CA" sz="2400" dirty="0" smtClean="0"/>
              <a:t>hierarchy:  apprentice, journeyman, master</a:t>
            </a:r>
          </a:p>
          <a:p>
            <a:r>
              <a:rPr lang="en-CA" sz="2400" b="1" dirty="0" smtClean="0">
                <a:solidFill>
                  <a:srgbClr val="FFFF00"/>
                </a:solidFill>
              </a:rPr>
              <a:t>Answer these questions on the following slides</a:t>
            </a:r>
            <a:r>
              <a:rPr lang="en-CA" sz="2400" dirty="0" smtClean="0"/>
              <a:t>:</a:t>
            </a:r>
          </a:p>
          <a:p>
            <a:pPr marL="651510" indent="-514350">
              <a:buFont typeface="+mj-lt"/>
              <a:buAutoNum type="arabicPeriod"/>
            </a:pPr>
            <a:r>
              <a:rPr lang="en-CA" sz="2400" dirty="0" smtClean="0"/>
              <a:t>Why did for the most part women have only an informal role to play in craft guilds?</a:t>
            </a:r>
          </a:p>
          <a:p>
            <a:pPr marL="651510" indent="-514350">
              <a:buFont typeface="+mj-lt"/>
              <a:buAutoNum type="arabicPeriod"/>
            </a:pPr>
            <a:r>
              <a:rPr lang="en-CA" sz="2400" dirty="0" smtClean="0"/>
              <a:t>Can you name two professional associations in which women were </a:t>
            </a:r>
            <a:r>
              <a:rPr lang="en-CA" sz="2400" i="1" dirty="0" smtClean="0"/>
              <a:t>not</a:t>
            </a:r>
            <a:r>
              <a:rPr lang="en-CA" sz="2400" dirty="0" smtClean="0"/>
              <a:t> excluded and played a decisive role?  Why were women able to exercise these occupations?</a:t>
            </a:r>
          </a:p>
          <a:p>
            <a:pPr marL="651510" indent="-514350">
              <a:buFont typeface="+mj-lt"/>
              <a:buAutoNum type="arabicPeriod"/>
            </a:pPr>
            <a:r>
              <a:rPr lang="en-CA" sz="2400" dirty="0" smtClean="0"/>
              <a:t>Why were women as a rule excluded from craft guilds?  Can you come up with four reasons?</a:t>
            </a:r>
          </a:p>
          <a:p>
            <a:pPr marL="651510" indent="-514350">
              <a:buFont typeface="+mj-lt"/>
              <a:buAutoNum type="arabicPeriod"/>
            </a:pPr>
            <a:endParaRPr lang="en-CA" dirty="0"/>
          </a:p>
        </p:txBody>
      </p:sp>
    </p:spTree>
    <p:extLst>
      <p:ext uri="{BB962C8B-B14F-4D97-AF65-F5344CB8AC3E}">
        <p14:creationId xmlns:p14="http://schemas.microsoft.com/office/powerpoint/2010/main" val="38092280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2800" dirty="0" smtClean="0">
                <a:solidFill>
                  <a:srgbClr val="FFFF00"/>
                </a:solidFill>
              </a:rPr>
              <a:t>Why did for the most part women have only an informal role to play in craft guilds?</a:t>
            </a:r>
            <a:endParaRPr lang="en-CA" sz="2800" dirty="0">
              <a:solidFill>
                <a:srgbClr val="FFFF00"/>
              </a:solidFill>
            </a:endParaRPr>
          </a:p>
        </p:txBody>
      </p:sp>
      <p:sp>
        <p:nvSpPr>
          <p:cNvPr id="3" name="Content Placeholder 2"/>
          <p:cNvSpPr>
            <a:spLocks noGrp="1"/>
          </p:cNvSpPr>
          <p:nvPr>
            <p:ph idx="1"/>
          </p:nvPr>
        </p:nvSpPr>
        <p:spPr/>
        <p:txBody>
          <a:bodyPr/>
          <a:lstStyle/>
          <a:p>
            <a:endParaRPr lang="en-CA" dirty="0"/>
          </a:p>
        </p:txBody>
      </p:sp>
    </p:spTree>
    <p:extLst>
      <p:ext uri="{BB962C8B-B14F-4D97-AF65-F5344CB8AC3E}">
        <p14:creationId xmlns:p14="http://schemas.microsoft.com/office/powerpoint/2010/main" val="26276099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600200"/>
          </a:xfrm>
        </p:spPr>
        <p:txBody>
          <a:bodyPr>
            <a:normAutofit fontScale="90000"/>
          </a:bodyPr>
          <a:lstStyle/>
          <a:p>
            <a:r>
              <a:rPr lang="en-CA" sz="2800" dirty="0" smtClean="0">
                <a:solidFill>
                  <a:srgbClr val="FFFF00"/>
                </a:solidFill>
              </a:rPr>
              <a:t>Can you name two professional associations in which women were </a:t>
            </a:r>
            <a:r>
              <a:rPr lang="en-CA" sz="2800" i="1" dirty="0" smtClean="0">
                <a:solidFill>
                  <a:srgbClr val="FFFF00"/>
                </a:solidFill>
              </a:rPr>
              <a:t>not</a:t>
            </a:r>
            <a:r>
              <a:rPr lang="en-CA" sz="2800" dirty="0" smtClean="0">
                <a:solidFill>
                  <a:srgbClr val="FFFF00"/>
                </a:solidFill>
              </a:rPr>
              <a:t> excluded and played a decisive role?  Why were women able to exercise these occupations?</a:t>
            </a:r>
            <a:endParaRPr lang="en-CA" sz="2800" dirty="0">
              <a:solidFill>
                <a:srgbClr val="FFFF00"/>
              </a:solidFill>
            </a:endParaRPr>
          </a:p>
        </p:txBody>
      </p:sp>
      <p:sp>
        <p:nvSpPr>
          <p:cNvPr id="3" name="Content Placeholder 2"/>
          <p:cNvSpPr>
            <a:spLocks noGrp="1"/>
          </p:cNvSpPr>
          <p:nvPr>
            <p:ph idx="1"/>
          </p:nvPr>
        </p:nvSpPr>
        <p:spPr>
          <a:xfrm>
            <a:off x="457200" y="1905000"/>
            <a:ext cx="8229600" cy="4404360"/>
          </a:xfrm>
        </p:spPr>
        <p:txBody>
          <a:bodyPr/>
          <a:lstStyle/>
          <a:p>
            <a:r>
              <a:rPr lang="en-CA" sz="2000" dirty="0" smtClean="0"/>
              <a:t>Hint:  You will find only </a:t>
            </a:r>
            <a:r>
              <a:rPr lang="en-CA" sz="2000" i="1" dirty="0" smtClean="0"/>
              <a:t>one</a:t>
            </a:r>
            <a:r>
              <a:rPr lang="en-CA" sz="2000" dirty="0" smtClean="0"/>
              <a:t> association in the section on craft guilds.  The other is mentioned elsewhere in the chapter</a:t>
            </a:r>
            <a:r>
              <a:rPr lang="en-CA" dirty="0" smtClean="0"/>
              <a:t>. </a:t>
            </a:r>
            <a:endParaRPr lang="en-CA" dirty="0"/>
          </a:p>
        </p:txBody>
      </p:sp>
    </p:spTree>
    <p:extLst>
      <p:ext uri="{BB962C8B-B14F-4D97-AF65-F5344CB8AC3E}">
        <p14:creationId xmlns:p14="http://schemas.microsoft.com/office/powerpoint/2010/main" val="30507077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sz="2800" dirty="0" smtClean="0">
                <a:solidFill>
                  <a:srgbClr val="FFFF00"/>
                </a:solidFill>
              </a:rPr>
              <a:t>Why were women excluded from craft guilds?  Can you come up with four reasons?</a:t>
            </a:r>
            <a:endParaRPr lang="en-CA" sz="2800" dirty="0">
              <a:solidFill>
                <a:srgbClr val="FFFF00"/>
              </a:solidFill>
            </a:endParaRPr>
          </a:p>
        </p:txBody>
      </p:sp>
      <p:sp>
        <p:nvSpPr>
          <p:cNvPr id="3" name="Content Placeholder 2"/>
          <p:cNvSpPr>
            <a:spLocks noGrp="1"/>
          </p:cNvSpPr>
          <p:nvPr>
            <p:ph idx="1"/>
          </p:nvPr>
        </p:nvSpPr>
        <p:spPr/>
        <p:txBody>
          <a:bodyPr/>
          <a:lstStyle/>
          <a:p>
            <a:r>
              <a:rPr lang="en-CA" dirty="0" smtClean="0"/>
              <a:t>Reason 1:</a:t>
            </a:r>
          </a:p>
          <a:p>
            <a:r>
              <a:rPr lang="en-CA" dirty="0" smtClean="0"/>
              <a:t>Reason 2:</a:t>
            </a:r>
          </a:p>
          <a:p>
            <a:r>
              <a:rPr lang="en-CA" dirty="0" smtClean="0"/>
              <a:t>Reason 3:</a:t>
            </a:r>
          </a:p>
          <a:p>
            <a:r>
              <a:rPr lang="en-CA" dirty="0" smtClean="0"/>
              <a:t>Reason 4:</a:t>
            </a:r>
          </a:p>
        </p:txBody>
      </p:sp>
    </p:spTree>
    <p:extLst>
      <p:ext uri="{BB962C8B-B14F-4D97-AF65-F5344CB8AC3E}">
        <p14:creationId xmlns:p14="http://schemas.microsoft.com/office/powerpoint/2010/main" val="34477092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What are the seven ages of </a:t>
            </a:r>
            <a:r>
              <a:rPr lang="en-CA" dirty="0" err="1" smtClean="0"/>
              <a:t>macn</a:t>
            </a:r>
            <a:r>
              <a:rPr lang="en-CA" dirty="0" smtClean="0"/>
              <a:t> and the three ages of woman?</a:t>
            </a:r>
            <a:endParaRPr lang="en-C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60409424"/>
              </p:ext>
            </p:extLst>
          </p:nvPr>
        </p:nvGraphicFramePr>
        <p:xfrm>
          <a:off x="457200" y="1600200"/>
          <a:ext cx="8229600" cy="463296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CA" sz="3200" dirty="0" smtClean="0"/>
                        <a:t>Man</a:t>
                      </a:r>
                      <a:endParaRPr lang="en-CA" sz="3200" dirty="0"/>
                    </a:p>
                  </a:txBody>
                  <a:tcPr/>
                </a:tc>
                <a:tc>
                  <a:txBody>
                    <a:bodyPr/>
                    <a:lstStyle/>
                    <a:p>
                      <a:r>
                        <a:rPr lang="en-CA" sz="3200" dirty="0" smtClean="0"/>
                        <a:t>Woman</a:t>
                      </a:r>
                      <a:endParaRPr lang="en-CA" sz="3200" dirty="0"/>
                    </a:p>
                  </a:txBody>
                  <a:tcPr/>
                </a:tc>
              </a:tr>
              <a:tr h="370840">
                <a:tc>
                  <a:txBody>
                    <a:bodyPr/>
                    <a:lstStyle/>
                    <a:p>
                      <a:r>
                        <a:rPr lang="en-CA" sz="3200" dirty="0" smtClean="0"/>
                        <a:t>1. Infancy</a:t>
                      </a:r>
                      <a:endParaRPr lang="en-CA" sz="3200" dirty="0"/>
                    </a:p>
                  </a:txBody>
                  <a:tcPr/>
                </a:tc>
                <a:tc>
                  <a:txBody>
                    <a:bodyPr/>
                    <a:lstStyle/>
                    <a:p>
                      <a:r>
                        <a:rPr lang="en-CA" sz="3200" dirty="0" smtClean="0"/>
                        <a:t>1. Virgin</a:t>
                      </a:r>
                      <a:endParaRPr lang="en-CA" sz="3200" dirty="0"/>
                    </a:p>
                  </a:txBody>
                  <a:tcPr/>
                </a:tc>
              </a:tr>
              <a:tr h="370840">
                <a:tc>
                  <a:txBody>
                    <a:bodyPr/>
                    <a:lstStyle/>
                    <a:p>
                      <a:r>
                        <a:rPr lang="en-CA" sz="3200" dirty="0" smtClean="0"/>
                        <a:t>2. Childhood</a:t>
                      </a:r>
                      <a:endParaRPr lang="en-CA" sz="3200" dirty="0"/>
                    </a:p>
                  </a:txBody>
                  <a:tcPr/>
                </a:tc>
                <a:tc>
                  <a:txBody>
                    <a:bodyPr/>
                    <a:lstStyle/>
                    <a:p>
                      <a:r>
                        <a:rPr lang="en-CA" sz="3200" dirty="0" smtClean="0"/>
                        <a:t>2. Wife</a:t>
                      </a:r>
                      <a:endParaRPr lang="en-CA" sz="3200" dirty="0"/>
                    </a:p>
                  </a:txBody>
                  <a:tcPr/>
                </a:tc>
              </a:tr>
              <a:tr h="370840">
                <a:tc>
                  <a:txBody>
                    <a:bodyPr/>
                    <a:lstStyle/>
                    <a:p>
                      <a:r>
                        <a:rPr lang="en-CA" sz="3200" dirty="0" smtClean="0"/>
                        <a:t>3.</a:t>
                      </a:r>
                      <a:r>
                        <a:rPr lang="en-CA" sz="3200" baseline="0" dirty="0" smtClean="0"/>
                        <a:t> The lover</a:t>
                      </a:r>
                      <a:endParaRPr lang="en-CA" sz="3200" dirty="0"/>
                    </a:p>
                  </a:txBody>
                  <a:tcPr/>
                </a:tc>
                <a:tc>
                  <a:txBody>
                    <a:bodyPr/>
                    <a:lstStyle/>
                    <a:p>
                      <a:r>
                        <a:rPr lang="en-CA" sz="3200" dirty="0" smtClean="0"/>
                        <a:t>3. Widow</a:t>
                      </a:r>
                      <a:endParaRPr lang="en-CA" sz="3200" dirty="0"/>
                    </a:p>
                  </a:txBody>
                  <a:tcPr/>
                </a:tc>
              </a:tr>
              <a:tr h="370840">
                <a:tc>
                  <a:txBody>
                    <a:bodyPr/>
                    <a:lstStyle/>
                    <a:p>
                      <a:r>
                        <a:rPr lang="en-CA" sz="3200" dirty="0" smtClean="0"/>
                        <a:t>4. The soldier</a:t>
                      </a:r>
                      <a:endParaRPr lang="en-CA" sz="3200" dirty="0"/>
                    </a:p>
                  </a:txBody>
                  <a:tcPr/>
                </a:tc>
                <a:tc>
                  <a:txBody>
                    <a:bodyPr/>
                    <a:lstStyle/>
                    <a:p>
                      <a:endParaRPr lang="en-CA" sz="3200" dirty="0"/>
                    </a:p>
                  </a:txBody>
                  <a:tcPr/>
                </a:tc>
              </a:tr>
              <a:tr h="370840">
                <a:tc>
                  <a:txBody>
                    <a:bodyPr/>
                    <a:lstStyle/>
                    <a:p>
                      <a:r>
                        <a:rPr lang="en-CA" sz="3200" dirty="0" smtClean="0"/>
                        <a:t>5. The justice</a:t>
                      </a:r>
                      <a:endParaRPr lang="en-CA" sz="3200" dirty="0"/>
                    </a:p>
                  </a:txBody>
                  <a:tcPr/>
                </a:tc>
                <a:tc>
                  <a:txBody>
                    <a:bodyPr/>
                    <a:lstStyle/>
                    <a:p>
                      <a:endParaRPr lang="en-CA" sz="3200" dirty="0"/>
                    </a:p>
                  </a:txBody>
                  <a:tcPr/>
                </a:tc>
              </a:tr>
              <a:tr h="370840">
                <a:tc>
                  <a:txBody>
                    <a:bodyPr/>
                    <a:lstStyle/>
                    <a:p>
                      <a:r>
                        <a:rPr lang="en-CA" sz="3200" dirty="0" smtClean="0"/>
                        <a:t>6.</a:t>
                      </a:r>
                      <a:r>
                        <a:rPr lang="en-CA" sz="3200" baseline="0" dirty="0" smtClean="0"/>
                        <a:t> Old age</a:t>
                      </a:r>
                      <a:endParaRPr lang="en-CA" sz="3200" dirty="0"/>
                    </a:p>
                  </a:txBody>
                  <a:tcPr/>
                </a:tc>
                <a:tc>
                  <a:txBody>
                    <a:bodyPr/>
                    <a:lstStyle/>
                    <a:p>
                      <a:endParaRPr lang="en-CA" sz="3200" dirty="0"/>
                    </a:p>
                  </a:txBody>
                  <a:tcPr/>
                </a:tc>
              </a:tr>
              <a:tr h="370840">
                <a:tc>
                  <a:txBody>
                    <a:bodyPr/>
                    <a:lstStyle/>
                    <a:p>
                      <a:r>
                        <a:rPr lang="en-CA" sz="3200" dirty="0" smtClean="0"/>
                        <a:t>7.</a:t>
                      </a:r>
                      <a:r>
                        <a:rPr lang="en-CA" sz="3200" baseline="0" dirty="0" smtClean="0"/>
                        <a:t> Extreme old age</a:t>
                      </a:r>
                      <a:endParaRPr lang="en-CA" sz="3200" dirty="0"/>
                    </a:p>
                  </a:txBody>
                  <a:tcPr/>
                </a:tc>
                <a:tc>
                  <a:txBody>
                    <a:bodyPr/>
                    <a:lstStyle/>
                    <a:p>
                      <a:endParaRPr lang="en-CA" sz="3200" dirty="0"/>
                    </a:p>
                  </a:txBody>
                  <a:tcPr/>
                </a:tc>
              </a:tr>
            </a:tbl>
          </a:graphicData>
        </a:graphic>
      </p:graphicFrame>
    </p:spTree>
    <p:extLst>
      <p:ext uri="{BB962C8B-B14F-4D97-AF65-F5344CB8AC3E}">
        <p14:creationId xmlns:p14="http://schemas.microsoft.com/office/powerpoint/2010/main" val="32423226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762000"/>
          </a:xfrm>
        </p:spPr>
        <p:txBody>
          <a:bodyPr>
            <a:normAutofit/>
          </a:bodyPr>
          <a:lstStyle/>
          <a:p>
            <a:r>
              <a:rPr lang="en-CA" sz="2800" dirty="0" smtClean="0"/>
              <a:t>Investment, Management, and Purchasing</a:t>
            </a:r>
            <a:endParaRPr lang="en-CA" sz="2800" dirty="0"/>
          </a:p>
        </p:txBody>
      </p:sp>
      <p:sp>
        <p:nvSpPr>
          <p:cNvPr id="3" name="Content Placeholder 2"/>
          <p:cNvSpPr>
            <a:spLocks noGrp="1"/>
          </p:cNvSpPr>
          <p:nvPr>
            <p:ph idx="1"/>
          </p:nvPr>
        </p:nvSpPr>
        <p:spPr>
          <a:xfrm>
            <a:off x="304800" y="914400"/>
            <a:ext cx="5105400" cy="5638800"/>
          </a:xfrm>
        </p:spPr>
        <p:txBody>
          <a:bodyPr>
            <a:normAutofit/>
          </a:bodyPr>
          <a:lstStyle/>
          <a:p>
            <a:r>
              <a:rPr lang="en-CA" dirty="0" smtClean="0"/>
              <a:t>women as investors</a:t>
            </a:r>
          </a:p>
          <a:p>
            <a:r>
              <a:rPr lang="en-CA" dirty="0" smtClean="0"/>
              <a:t>women as directors of companies	</a:t>
            </a:r>
          </a:p>
          <a:p>
            <a:pPr lvl="1"/>
            <a:r>
              <a:rPr lang="en-CA" dirty="0" err="1" smtClean="0"/>
              <a:t>Glückel</a:t>
            </a:r>
            <a:r>
              <a:rPr lang="en-CA" dirty="0" smtClean="0"/>
              <a:t> of Hameln</a:t>
            </a:r>
          </a:p>
          <a:p>
            <a:r>
              <a:rPr lang="en-CA" dirty="0" smtClean="0"/>
              <a:t>restrictions:</a:t>
            </a:r>
          </a:p>
          <a:p>
            <a:pPr lvl="1"/>
            <a:r>
              <a:rPr lang="en-CA" dirty="0" smtClean="0"/>
              <a:t>money lending</a:t>
            </a:r>
          </a:p>
          <a:p>
            <a:pPr lvl="1"/>
            <a:r>
              <a:rPr lang="en-CA" dirty="0" smtClean="0"/>
              <a:t>access to land owing to inheritance customs</a:t>
            </a:r>
          </a:p>
          <a:p>
            <a:pPr lvl="1"/>
            <a:r>
              <a:rPr lang="en-CA" dirty="0" smtClean="0"/>
              <a:t>bequests of property (except for widows and unmarried women)</a:t>
            </a:r>
          </a:p>
          <a:p>
            <a:pPr lvl="1"/>
            <a:r>
              <a:rPr lang="en-CA" dirty="0" smtClean="0"/>
              <a:t>donations to religious institutions</a:t>
            </a:r>
          </a:p>
          <a:p>
            <a:pPr lvl="1"/>
            <a:endParaRPr lang="en-CA" dirty="0"/>
          </a:p>
        </p:txBody>
      </p:sp>
    </p:spTree>
    <p:extLst>
      <p:ext uri="{BB962C8B-B14F-4D97-AF65-F5344CB8AC3E}">
        <p14:creationId xmlns:p14="http://schemas.microsoft.com/office/powerpoint/2010/main" val="1701611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CA" sz="2800" dirty="0" smtClean="0"/>
              <a:t>Investment, Management, and Purchasing</a:t>
            </a:r>
            <a:endParaRPr lang="en-CA" sz="2800" dirty="0"/>
          </a:p>
        </p:txBody>
      </p:sp>
      <p:sp>
        <p:nvSpPr>
          <p:cNvPr id="4" name="Content Placeholder 3"/>
          <p:cNvSpPr>
            <a:spLocks noGrp="1"/>
          </p:cNvSpPr>
          <p:nvPr>
            <p:ph idx="1"/>
          </p:nvPr>
        </p:nvSpPr>
        <p:spPr>
          <a:xfrm>
            <a:off x="457200" y="1143000"/>
            <a:ext cx="8229600" cy="5166360"/>
          </a:xfrm>
        </p:spPr>
        <p:txBody>
          <a:bodyPr/>
          <a:lstStyle/>
          <a:p>
            <a:r>
              <a:rPr lang="en-CA" dirty="0" smtClean="0"/>
              <a:t>reality of economic activity vs. legal prescriptions</a:t>
            </a:r>
          </a:p>
          <a:p>
            <a:r>
              <a:rPr lang="en-CA" dirty="0" smtClean="0"/>
              <a:t>women and consumption</a:t>
            </a:r>
          </a:p>
          <a:p>
            <a:r>
              <a:rPr lang="en-CA" dirty="0" smtClean="0"/>
              <a:t>continuities in economic sector</a:t>
            </a:r>
          </a:p>
          <a:p>
            <a:r>
              <a:rPr lang="en-CA" dirty="0" smtClean="0"/>
              <a:t>but contribution to the economy</a:t>
            </a:r>
          </a:p>
          <a:p>
            <a:pPr lvl="1"/>
            <a:r>
              <a:rPr lang="en-CA" dirty="0" smtClean="0"/>
              <a:t>“industrious revolution”</a:t>
            </a:r>
            <a:endParaRPr lang="en-CA" dirty="0"/>
          </a:p>
        </p:txBody>
      </p:sp>
    </p:spTree>
    <p:extLst>
      <p:ext uri="{BB962C8B-B14F-4D97-AF65-F5344CB8AC3E}">
        <p14:creationId xmlns:p14="http://schemas.microsoft.com/office/powerpoint/2010/main" val="17080755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867400" y="228600"/>
            <a:ext cx="3124200" cy="5638800"/>
          </a:xfrm>
        </p:spPr>
        <p:txBody>
          <a:bodyPr>
            <a:normAutofit/>
          </a:bodyPr>
          <a:lstStyle/>
          <a:p>
            <a:pPr algn="l"/>
            <a:r>
              <a:rPr lang="en-CA" sz="2800" i="1" dirty="0" smtClean="0">
                <a:hlinkClick r:id="rId2"/>
              </a:rPr>
              <a:t>The Seven Ages of Man</a:t>
            </a:r>
            <a:r>
              <a:rPr lang="en-CA" sz="2800" dirty="0">
                <a:hlinkClick r:id="rId2"/>
              </a:rPr>
              <a:t> </a:t>
            </a:r>
            <a:r>
              <a:rPr lang="en-CA" sz="2800" dirty="0" smtClean="0"/>
              <a:t>(1932), </a:t>
            </a:r>
            <a:r>
              <a:rPr lang="en-CA" sz="2800" dirty="0" err="1" smtClean="0"/>
              <a:t>Folger</a:t>
            </a:r>
            <a:r>
              <a:rPr lang="en-CA" sz="2800" dirty="0" smtClean="0"/>
              <a:t> Shakespeare Library, Washington, DC</a:t>
            </a:r>
            <a:endParaRPr lang="en-CA" sz="2800" i="1" dirty="0"/>
          </a:p>
        </p:txBody>
      </p:sp>
    </p:spTree>
    <p:extLst>
      <p:ext uri="{BB962C8B-B14F-4D97-AF65-F5344CB8AC3E}">
        <p14:creationId xmlns:p14="http://schemas.microsoft.com/office/powerpoint/2010/main" val="20466721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62600" y="274638"/>
            <a:ext cx="3124200" cy="5745162"/>
          </a:xfrm>
        </p:spPr>
        <p:txBody>
          <a:bodyPr>
            <a:normAutofit/>
          </a:bodyPr>
          <a:lstStyle/>
          <a:p>
            <a:pPr algn="l"/>
            <a:r>
              <a:rPr lang="en-CA" sz="2800" dirty="0" smtClean="0"/>
              <a:t>Hans </a:t>
            </a:r>
            <a:r>
              <a:rPr lang="en-CA" sz="2800" dirty="0" err="1" smtClean="0"/>
              <a:t>Baldung</a:t>
            </a:r>
            <a:r>
              <a:rPr lang="en-CA" sz="2800" dirty="0" smtClean="0"/>
              <a:t> </a:t>
            </a:r>
            <a:r>
              <a:rPr lang="en-CA" sz="2800" dirty="0" err="1" smtClean="0"/>
              <a:t>Grien</a:t>
            </a:r>
            <a:r>
              <a:rPr lang="en-CA" sz="2800" dirty="0" smtClean="0"/>
              <a:t>, </a:t>
            </a:r>
            <a:br>
              <a:rPr lang="en-CA" sz="2800" dirty="0" smtClean="0"/>
            </a:br>
            <a:r>
              <a:rPr lang="en-CA" sz="2800" i="1" dirty="0" smtClean="0">
                <a:hlinkClick r:id="rId2"/>
              </a:rPr>
              <a:t>Three Ages of Woman and Death</a:t>
            </a:r>
            <a:r>
              <a:rPr lang="en-CA" sz="2800" dirty="0" smtClean="0"/>
              <a:t> (1509-1510)</a:t>
            </a:r>
            <a:endParaRPr lang="en-CA" sz="2800" dirty="0"/>
          </a:p>
        </p:txBody>
      </p:sp>
    </p:spTree>
    <p:extLst>
      <p:ext uri="{BB962C8B-B14F-4D97-AF65-F5344CB8AC3E}">
        <p14:creationId xmlns:p14="http://schemas.microsoft.com/office/powerpoint/2010/main" val="2102016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172200" y="274638"/>
            <a:ext cx="2667000" cy="6126162"/>
          </a:xfrm>
        </p:spPr>
        <p:txBody>
          <a:bodyPr>
            <a:normAutofit/>
          </a:bodyPr>
          <a:lstStyle/>
          <a:p>
            <a:pPr algn="l"/>
            <a:r>
              <a:rPr lang="en-CA" sz="3200" dirty="0" smtClean="0"/>
              <a:t>Gustav Klimt, </a:t>
            </a:r>
            <a:r>
              <a:rPr lang="en-CA" sz="3200" i="1" dirty="0" smtClean="0">
                <a:hlinkClick r:id="rId2"/>
              </a:rPr>
              <a:t>Three Ages of Woman</a:t>
            </a:r>
            <a:r>
              <a:rPr lang="en-CA" sz="3200" dirty="0" smtClean="0">
                <a:hlinkClick r:id="rId2"/>
              </a:rPr>
              <a:t> </a:t>
            </a:r>
            <a:r>
              <a:rPr lang="en-CA" sz="3200" dirty="0" smtClean="0"/>
              <a:t>(1905)</a:t>
            </a:r>
            <a:endParaRPr lang="en-CA" sz="3200" dirty="0"/>
          </a:p>
        </p:txBody>
      </p:sp>
    </p:spTree>
    <p:extLst>
      <p:ext uri="{BB962C8B-B14F-4D97-AF65-F5344CB8AC3E}">
        <p14:creationId xmlns:p14="http://schemas.microsoft.com/office/powerpoint/2010/main" val="20236833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5334000" y="274638"/>
            <a:ext cx="3352800" cy="5364162"/>
          </a:xfrm>
        </p:spPr>
        <p:txBody>
          <a:bodyPr>
            <a:normAutofit/>
          </a:bodyPr>
          <a:lstStyle/>
          <a:p>
            <a:pPr algn="l"/>
            <a:r>
              <a:rPr lang="en-CA" sz="2800" i="1" dirty="0" smtClean="0">
                <a:hlinkClick r:id="rId2"/>
              </a:rPr>
              <a:t>The Whore of Babylon</a:t>
            </a:r>
            <a:r>
              <a:rPr lang="en-CA" sz="2800" dirty="0" smtClean="0"/>
              <a:t>, illustration in Martin Luther’s German New Testament (1522)</a:t>
            </a:r>
            <a:endParaRPr lang="en-CA" sz="2800" i="1" dirty="0"/>
          </a:p>
        </p:txBody>
      </p:sp>
    </p:spTree>
    <p:extLst>
      <p:ext uri="{BB962C8B-B14F-4D97-AF65-F5344CB8AC3E}">
        <p14:creationId xmlns:p14="http://schemas.microsoft.com/office/powerpoint/2010/main" val="1590715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CA" dirty="0" smtClean="0"/>
              <a:t>Unmarried women</a:t>
            </a:r>
            <a:endParaRPr lang="en-CA" dirty="0"/>
          </a:p>
        </p:txBody>
      </p:sp>
      <p:sp>
        <p:nvSpPr>
          <p:cNvPr id="3" name="Content Placeholder 2"/>
          <p:cNvSpPr>
            <a:spLocks noGrp="1"/>
          </p:cNvSpPr>
          <p:nvPr>
            <p:ph idx="1"/>
          </p:nvPr>
        </p:nvSpPr>
        <p:spPr>
          <a:xfrm>
            <a:off x="457200" y="1066800"/>
            <a:ext cx="8229600" cy="5410200"/>
          </a:xfrm>
        </p:spPr>
        <p:txBody>
          <a:bodyPr>
            <a:normAutofit/>
          </a:bodyPr>
          <a:lstStyle/>
          <a:p>
            <a:r>
              <a:rPr lang="en-CA" dirty="0" smtClean="0"/>
              <a:t>Sexual organs and activity</a:t>
            </a:r>
          </a:p>
          <a:p>
            <a:pPr lvl="1"/>
            <a:r>
              <a:rPr lang="en-CA" dirty="0" smtClean="0"/>
              <a:t>“male sexuality was the baseline for any perception of human sexuality, and the female sex organs were viewed as the male turned inside out or simply not pushed out” (p. 60)</a:t>
            </a:r>
          </a:p>
          <a:p>
            <a:pPr lvl="1"/>
            <a:r>
              <a:rPr lang="en-CA" dirty="0" smtClean="0"/>
              <a:t>sexual intercourse as impure / sinful … but sexual desires divinely willed</a:t>
            </a:r>
          </a:p>
          <a:p>
            <a:pPr lvl="1"/>
            <a:r>
              <a:rPr lang="en-CA" dirty="0" smtClean="0"/>
              <a:t>containment of sexual intercourse</a:t>
            </a:r>
          </a:p>
          <a:p>
            <a:pPr lvl="1"/>
            <a:r>
              <a:rPr lang="en-CA" dirty="0" smtClean="0"/>
              <a:t>Protestant esteem for marriage and sexual desire</a:t>
            </a:r>
          </a:p>
          <a:p>
            <a:pPr lvl="1"/>
            <a:r>
              <a:rPr lang="en-CA" dirty="0" smtClean="0"/>
              <a:t>common notion of “rampant female sexuality” (p. 62)</a:t>
            </a:r>
          </a:p>
          <a:p>
            <a:pPr lvl="1"/>
            <a:r>
              <a:rPr lang="en-CA" dirty="0" smtClean="0"/>
              <a:t>pornography:  visual and verbal with religious and political implications</a:t>
            </a:r>
            <a:endParaRPr lang="en-CA" dirty="0"/>
          </a:p>
        </p:txBody>
      </p:sp>
    </p:spTree>
    <p:extLst>
      <p:ext uri="{BB962C8B-B14F-4D97-AF65-F5344CB8AC3E}">
        <p14:creationId xmlns:p14="http://schemas.microsoft.com/office/powerpoint/2010/main" val="2674061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r>
              <a:rPr lang="en-CA" dirty="0" smtClean="0"/>
              <a:t>Unmarried women</a:t>
            </a:r>
            <a:endParaRPr lang="en-CA" dirty="0"/>
          </a:p>
        </p:txBody>
      </p:sp>
      <p:sp>
        <p:nvSpPr>
          <p:cNvPr id="3" name="Content Placeholder 2"/>
          <p:cNvSpPr>
            <a:spLocks noGrp="1"/>
          </p:cNvSpPr>
          <p:nvPr>
            <p:ph idx="1"/>
          </p:nvPr>
        </p:nvSpPr>
        <p:spPr>
          <a:xfrm>
            <a:off x="126749" y="814812"/>
            <a:ext cx="8712451" cy="5814588"/>
          </a:xfrm>
        </p:spPr>
        <p:txBody>
          <a:bodyPr>
            <a:normAutofit lnSpcReduction="10000"/>
          </a:bodyPr>
          <a:lstStyle/>
          <a:p>
            <a:r>
              <a:rPr lang="en-CA" dirty="0" smtClean="0"/>
              <a:t>Sexual crimes and deviance</a:t>
            </a:r>
          </a:p>
          <a:p>
            <a:pPr lvl="1"/>
            <a:r>
              <a:rPr lang="en-CA" dirty="0" smtClean="0"/>
              <a:t>fornication: pre-marital sex</a:t>
            </a:r>
          </a:p>
          <a:p>
            <a:pPr lvl="2"/>
            <a:r>
              <a:rPr lang="en-CA" dirty="0" smtClean="0"/>
              <a:t>as a stage towards marriage or as a result of rape</a:t>
            </a:r>
          </a:p>
          <a:p>
            <a:pPr lvl="1"/>
            <a:r>
              <a:rPr lang="en-CA" dirty="0" smtClean="0"/>
              <a:t>options for unmarried pregnant women</a:t>
            </a:r>
          </a:p>
          <a:p>
            <a:pPr lvl="2"/>
            <a:r>
              <a:rPr lang="en-CA" dirty="0" smtClean="0"/>
              <a:t>to bring a legal case against a man for rape in defence of honour</a:t>
            </a:r>
          </a:p>
          <a:p>
            <a:pPr lvl="2"/>
            <a:r>
              <a:rPr lang="en-CA" dirty="0" smtClean="0"/>
              <a:t>to hide pregnancy</a:t>
            </a:r>
          </a:p>
          <a:p>
            <a:pPr lvl="2"/>
            <a:r>
              <a:rPr lang="en-CA" dirty="0" smtClean="0"/>
              <a:t>to induce an abortion:  a capital offence in the Holy Roman Empire as of 1532</a:t>
            </a:r>
          </a:p>
          <a:p>
            <a:pPr lvl="2"/>
            <a:r>
              <a:rPr lang="en-CA" dirty="0" smtClean="0"/>
              <a:t>to have the baby: stigma of unwed motherhood varies</a:t>
            </a:r>
          </a:p>
          <a:p>
            <a:pPr lvl="3"/>
            <a:r>
              <a:rPr lang="en-CA" sz="2400" dirty="0" smtClean="0"/>
              <a:t>leave the baby with a </a:t>
            </a:r>
            <a:r>
              <a:rPr lang="en-CA" sz="2400" dirty="0" smtClean="0">
                <a:solidFill>
                  <a:srgbClr val="FFFF00"/>
                </a:solidFill>
              </a:rPr>
              <a:t>foundling hospital</a:t>
            </a:r>
          </a:p>
          <a:p>
            <a:pPr lvl="2"/>
            <a:r>
              <a:rPr lang="en-CA" dirty="0" smtClean="0"/>
              <a:t>to kill the baby: infanticide a capital offence</a:t>
            </a:r>
          </a:p>
          <a:p>
            <a:pPr lvl="3"/>
            <a:r>
              <a:rPr lang="en-CA" sz="2200" dirty="0" smtClean="0"/>
              <a:t>“More women were executed for infanticide in early modern Europe than any other crime except witchcraft” (p. 67)</a:t>
            </a:r>
          </a:p>
        </p:txBody>
      </p:sp>
    </p:spTree>
    <p:extLst>
      <p:ext uri="{BB962C8B-B14F-4D97-AF65-F5344CB8AC3E}">
        <p14:creationId xmlns:p14="http://schemas.microsoft.com/office/powerpoint/2010/main" val="2690872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2415</TotalTime>
  <Words>1501</Words>
  <Application>Microsoft Office PowerPoint</Application>
  <PresentationFormat>On-screen Show (4:3)</PresentationFormat>
  <Paragraphs>188</Paragraphs>
  <Slides>31</Slides>
  <Notes>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Apex</vt:lpstr>
      <vt:lpstr>History 336</vt:lpstr>
      <vt:lpstr>Questions</vt:lpstr>
      <vt:lpstr>What are the seven ages of macn and the three ages of woman?</vt:lpstr>
      <vt:lpstr>The Seven Ages of Man (1932), Folger Shakespeare Library, Washington, DC</vt:lpstr>
      <vt:lpstr>Hans Baldung Grien,  Three Ages of Woman and Death (1509-1510)</vt:lpstr>
      <vt:lpstr>Gustav Klimt, Three Ages of Woman (1905)</vt:lpstr>
      <vt:lpstr>The Whore of Babylon, illustration in Martin Luther’s German New Testament (1522)</vt:lpstr>
      <vt:lpstr>Unmarried women</vt:lpstr>
      <vt:lpstr>Unmarried women</vt:lpstr>
      <vt:lpstr>Unmarried women</vt:lpstr>
      <vt:lpstr>Unmarried women</vt:lpstr>
      <vt:lpstr>Married women</vt:lpstr>
      <vt:lpstr>Married (and never married) women</vt:lpstr>
      <vt:lpstr>Albrecht Dürer, Birth of the Virgin Mary (1503)  </vt:lpstr>
      <vt:lpstr>Married women</vt:lpstr>
      <vt:lpstr>Widows</vt:lpstr>
      <vt:lpstr>Female life-cycle</vt:lpstr>
      <vt:lpstr>What can we learn about women’s economic role when we analyze it through the category of gender? </vt:lpstr>
      <vt:lpstr>Work Identity and Concepts of Work</vt:lpstr>
      <vt:lpstr>Work Identity and Concepts of Work</vt:lpstr>
      <vt:lpstr>Women’s Work in the Countryside</vt:lpstr>
      <vt:lpstr>Maarten van Heemskerck, The Divine Charge  to the Three Estates (1565-1568) </vt:lpstr>
      <vt:lpstr>Women’s Work in the Countryside</vt:lpstr>
      <vt:lpstr>Mining and Domestic Industry</vt:lpstr>
      <vt:lpstr>Can you identify six major gainful occupations that women exercised in towns and cities?  See pp. 112-24. How can a gender analysis help us see the historical significance of these occupations?</vt:lpstr>
      <vt:lpstr>Craft guilds (pp. 124-28)</vt:lpstr>
      <vt:lpstr>Why did for the most part women have only an informal role to play in craft guilds?</vt:lpstr>
      <vt:lpstr>Can you name two professional associations in which women were not excluded and played a decisive role?  Why were women able to exercise these occupations?</vt:lpstr>
      <vt:lpstr>Why were women excluded from craft guilds?  Can you come up with four reasons?</vt:lpstr>
      <vt:lpstr>Investment, Management, and Purchasing</vt:lpstr>
      <vt:lpstr>Investment, Management, and Purchasing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336</dc:title>
  <dc:creator>Hilmar</dc:creator>
  <cp:lastModifiedBy>Hilmar</cp:lastModifiedBy>
  <cp:revision>71</cp:revision>
  <dcterms:created xsi:type="dcterms:W3CDTF">2006-08-16T00:00:00Z</dcterms:created>
  <dcterms:modified xsi:type="dcterms:W3CDTF">2013-01-14T17:03:10Z</dcterms:modified>
</cp:coreProperties>
</file>